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2" r:id="rId7"/>
    <p:sldId id="264" r:id="rId8"/>
    <p:sldId id="260" r:id="rId9"/>
    <p:sldId id="265" r:id="rId10"/>
    <p:sldId id="26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1.wmf"/><Relationship Id="rId16" Type="http://schemas.openxmlformats.org/officeDocument/2006/relationships/image" Target="../media/image44.wmf"/><Relationship Id="rId20" Type="http://schemas.openxmlformats.org/officeDocument/2006/relationships/image" Target="../media/image48.wmf"/><Relationship Id="rId1" Type="http://schemas.openxmlformats.org/officeDocument/2006/relationships/image" Target="../media/image30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5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19" Type="http://schemas.openxmlformats.org/officeDocument/2006/relationships/image" Target="../media/image47.wmf"/><Relationship Id="rId4" Type="http://schemas.openxmlformats.org/officeDocument/2006/relationships/image" Target="../media/image33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5.wmf"/><Relationship Id="rId18" Type="http://schemas.openxmlformats.org/officeDocument/2006/relationships/image" Target="../media/image63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17" Type="http://schemas.openxmlformats.org/officeDocument/2006/relationships/image" Target="../media/image62.wmf"/><Relationship Id="rId2" Type="http://schemas.openxmlformats.org/officeDocument/2006/relationships/image" Target="../media/image50.wmf"/><Relationship Id="rId16" Type="http://schemas.openxmlformats.org/officeDocument/2006/relationships/image" Target="../media/image61.wmf"/><Relationship Id="rId20" Type="http://schemas.openxmlformats.org/officeDocument/2006/relationships/image" Target="../media/image65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5" Type="http://schemas.openxmlformats.org/officeDocument/2006/relationships/image" Target="../media/image7.wmf"/><Relationship Id="rId10" Type="http://schemas.openxmlformats.org/officeDocument/2006/relationships/image" Target="../media/image58.wmf"/><Relationship Id="rId19" Type="http://schemas.openxmlformats.org/officeDocument/2006/relationships/image" Target="../media/image64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66.wmf"/><Relationship Id="rId6" Type="http://schemas.openxmlformats.org/officeDocument/2006/relationships/image" Target="../media/image67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26" Type="http://schemas.openxmlformats.org/officeDocument/2006/relationships/image" Target="../media/image94.wmf"/><Relationship Id="rId3" Type="http://schemas.openxmlformats.org/officeDocument/2006/relationships/image" Target="../media/image71.wmf"/><Relationship Id="rId21" Type="http://schemas.openxmlformats.org/officeDocument/2006/relationships/image" Target="../media/image89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5" Type="http://schemas.openxmlformats.org/officeDocument/2006/relationships/image" Target="../media/image93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20" Type="http://schemas.openxmlformats.org/officeDocument/2006/relationships/image" Target="../media/image88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24" Type="http://schemas.openxmlformats.org/officeDocument/2006/relationships/image" Target="../media/image92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23" Type="http://schemas.openxmlformats.org/officeDocument/2006/relationships/image" Target="../media/image91.wmf"/><Relationship Id="rId10" Type="http://schemas.openxmlformats.org/officeDocument/2006/relationships/image" Target="../media/image78.wmf"/><Relationship Id="rId19" Type="http://schemas.openxmlformats.org/officeDocument/2006/relationships/image" Target="../media/image87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Relationship Id="rId22" Type="http://schemas.openxmlformats.org/officeDocument/2006/relationships/image" Target="../media/image9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99.wmf"/><Relationship Id="rId18" Type="http://schemas.openxmlformats.org/officeDocument/2006/relationships/image" Target="../media/image104.wmf"/><Relationship Id="rId3" Type="http://schemas.openxmlformats.org/officeDocument/2006/relationships/image" Target="../media/image95.wmf"/><Relationship Id="rId21" Type="http://schemas.openxmlformats.org/officeDocument/2006/relationships/image" Target="../media/image107.wmf"/><Relationship Id="rId7" Type="http://schemas.openxmlformats.org/officeDocument/2006/relationships/image" Target="../media/image7.wmf"/><Relationship Id="rId12" Type="http://schemas.openxmlformats.org/officeDocument/2006/relationships/image" Target="../media/image8.wmf"/><Relationship Id="rId17" Type="http://schemas.openxmlformats.org/officeDocument/2006/relationships/image" Target="../media/image103.wmf"/><Relationship Id="rId25" Type="http://schemas.openxmlformats.org/officeDocument/2006/relationships/image" Target="../media/image111.wmf"/><Relationship Id="rId2" Type="http://schemas.openxmlformats.org/officeDocument/2006/relationships/image" Target="../media/image31.wmf"/><Relationship Id="rId16" Type="http://schemas.openxmlformats.org/officeDocument/2006/relationships/image" Target="../media/image102.wmf"/><Relationship Id="rId20" Type="http://schemas.openxmlformats.org/officeDocument/2006/relationships/image" Target="../media/image106.wmf"/><Relationship Id="rId1" Type="http://schemas.openxmlformats.org/officeDocument/2006/relationships/image" Target="../media/image30.wmf"/><Relationship Id="rId6" Type="http://schemas.openxmlformats.org/officeDocument/2006/relationships/image" Target="../media/image6.wmf"/><Relationship Id="rId11" Type="http://schemas.openxmlformats.org/officeDocument/2006/relationships/image" Target="../media/image98.wmf"/><Relationship Id="rId24" Type="http://schemas.openxmlformats.org/officeDocument/2006/relationships/image" Target="../media/image110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23" Type="http://schemas.openxmlformats.org/officeDocument/2006/relationships/image" Target="../media/image109.wmf"/><Relationship Id="rId10" Type="http://schemas.openxmlformats.org/officeDocument/2006/relationships/image" Target="../media/image97.wmf"/><Relationship Id="rId19" Type="http://schemas.openxmlformats.org/officeDocument/2006/relationships/image" Target="../media/image105.wmf"/><Relationship Id="rId4" Type="http://schemas.openxmlformats.org/officeDocument/2006/relationships/image" Target="../media/image5.wmf"/><Relationship Id="rId9" Type="http://schemas.openxmlformats.org/officeDocument/2006/relationships/image" Target="../media/image38.wmf"/><Relationship Id="rId14" Type="http://schemas.openxmlformats.org/officeDocument/2006/relationships/image" Target="../media/image100.wmf"/><Relationship Id="rId22" Type="http://schemas.openxmlformats.org/officeDocument/2006/relationships/image" Target="../media/image10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71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5" Type="http://schemas.openxmlformats.org/officeDocument/2006/relationships/image" Target="../media/image85.wmf"/><Relationship Id="rId10" Type="http://schemas.openxmlformats.org/officeDocument/2006/relationships/image" Target="../media/image116.wmf"/><Relationship Id="rId4" Type="http://schemas.openxmlformats.org/officeDocument/2006/relationships/image" Target="../media/image72.wmf"/><Relationship Id="rId9" Type="http://schemas.openxmlformats.org/officeDocument/2006/relationships/image" Target="../media/image1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90AFE-6234-4C48-8DBF-8BFCEDC91C7E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E1292-B5B2-4051-9B2E-911B5DBF743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3411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E1292-B5B2-4051-9B2E-911B5DBF7437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449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33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E1292-B5B2-4051-9B2E-911B5DBF7437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591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9EA858-6508-4457-9185-C5FDFBA778CE}" type="slidenum">
              <a:rPr lang="en-CA" smtClean="0"/>
              <a:pPr>
                <a:defRPr/>
              </a:pPr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36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85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455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E1292-B5B2-4051-9B2E-911B5DBF7437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2845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E1292-B5B2-4051-9B2E-911B5DBF7437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0876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529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E1292-B5B2-4051-9B2E-911B5DBF7437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583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880DBF-4D06-456A-90F7-7389660C0670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317BDA-EED1-4198-9ADE-44D3BAE0D23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3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33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27.bin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2.wmf"/><Relationship Id="rId31" Type="http://schemas.openxmlformats.org/officeDocument/2006/relationships/image" Target="../media/image28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6.wmf"/><Relationship Id="rId30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wmf"/><Relationship Id="rId18" Type="http://schemas.openxmlformats.org/officeDocument/2006/relationships/oleObject" Target="../embeddings/oleObject37.bin"/><Relationship Id="rId26" Type="http://schemas.openxmlformats.org/officeDocument/2006/relationships/image" Target="../media/image39.wmf"/><Relationship Id="rId39" Type="http://schemas.openxmlformats.org/officeDocument/2006/relationships/image" Target="../media/image43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7.wmf"/><Relationship Id="rId34" Type="http://schemas.openxmlformats.org/officeDocument/2006/relationships/oleObject" Target="../embeddings/oleObject45.bin"/><Relationship Id="rId42" Type="http://schemas.openxmlformats.org/officeDocument/2006/relationships/oleObject" Target="../embeddings/oleObject51.bin"/><Relationship Id="rId47" Type="http://schemas.openxmlformats.org/officeDocument/2006/relationships/image" Target="../media/image47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5.wmf"/><Relationship Id="rId25" Type="http://schemas.openxmlformats.org/officeDocument/2006/relationships/oleObject" Target="../embeddings/oleObject41.bin"/><Relationship Id="rId33" Type="http://schemas.openxmlformats.org/officeDocument/2006/relationships/image" Target="../media/image42.wmf"/><Relationship Id="rId38" Type="http://schemas.openxmlformats.org/officeDocument/2006/relationships/oleObject" Target="../embeddings/oleObject49.bin"/><Relationship Id="rId46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40.wmf"/><Relationship Id="rId41" Type="http://schemas.openxmlformats.org/officeDocument/2006/relationships/image" Target="../media/image4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wmf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4.bin"/><Relationship Id="rId37" Type="http://schemas.openxmlformats.org/officeDocument/2006/relationships/oleObject" Target="../embeddings/oleObject48.bin"/><Relationship Id="rId40" Type="http://schemas.openxmlformats.org/officeDocument/2006/relationships/oleObject" Target="../embeddings/oleObject50.bin"/><Relationship Id="rId45" Type="http://schemas.openxmlformats.org/officeDocument/2006/relationships/image" Target="../media/image46.wmf"/><Relationship Id="rId5" Type="http://schemas.openxmlformats.org/officeDocument/2006/relationships/image" Target="../media/image30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2.bin"/><Relationship Id="rId36" Type="http://schemas.openxmlformats.org/officeDocument/2006/relationships/oleObject" Target="../embeddings/oleObject47.bin"/><Relationship Id="rId49" Type="http://schemas.openxmlformats.org/officeDocument/2006/relationships/image" Target="../media/image48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6.wmf"/><Relationship Id="rId31" Type="http://schemas.openxmlformats.org/officeDocument/2006/relationships/image" Target="../media/image41.wmf"/><Relationship Id="rId44" Type="http://schemas.openxmlformats.org/officeDocument/2006/relationships/oleObject" Target="../embeddings/oleObject52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hyperlink" Target="http://www.bcmath.ca/" TargetMode="External"/><Relationship Id="rId30" Type="http://schemas.openxmlformats.org/officeDocument/2006/relationships/oleObject" Target="../embeddings/oleObject43.bin"/><Relationship Id="rId35" Type="http://schemas.openxmlformats.org/officeDocument/2006/relationships/oleObject" Target="../embeddings/oleObject46.bin"/><Relationship Id="rId43" Type="http://schemas.openxmlformats.org/officeDocument/2006/relationships/image" Target="../media/image45.wmf"/><Relationship Id="rId48" Type="http://schemas.openxmlformats.org/officeDocument/2006/relationships/oleObject" Target="../embeddings/oleObject54.bin"/><Relationship Id="rId8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62.bin"/><Relationship Id="rId26" Type="http://schemas.openxmlformats.org/officeDocument/2006/relationships/oleObject" Target="../embeddings/oleObject65.bin"/><Relationship Id="rId39" Type="http://schemas.openxmlformats.org/officeDocument/2006/relationships/image" Target="../media/image62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63.bin"/><Relationship Id="rId34" Type="http://schemas.openxmlformats.org/officeDocument/2006/relationships/oleObject" Target="../embeddings/oleObject69.bin"/><Relationship Id="rId42" Type="http://schemas.openxmlformats.org/officeDocument/2006/relationships/oleObject" Target="../embeddings/oleObject73.bin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55.wmf"/><Relationship Id="rId25" Type="http://schemas.openxmlformats.org/officeDocument/2006/relationships/image" Target="../media/image58.wmf"/><Relationship Id="rId33" Type="http://schemas.openxmlformats.org/officeDocument/2006/relationships/image" Target="../media/image6.wmf"/><Relationship Id="rId38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20" Type="http://schemas.openxmlformats.org/officeDocument/2006/relationships/hyperlink" Target="http://www.waldomaths.com/index1116.jsp" TargetMode="External"/><Relationship Id="rId29" Type="http://schemas.openxmlformats.org/officeDocument/2006/relationships/image" Target="../media/image60.wmf"/><Relationship Id="rId41" Type="http://schemas.openxmlformats.org/officeDocument/2006/relationships/image" Target="../media/image63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64.bin"/><Relationship Id="rId32" Type="http://schemas.openxmlformats.org/officeDocument/2006/relationships/oleObject" Target="../embeddings/oleObject68.bin"/><Relationship Id="rId37" Type="http://schemas.openxmlformats.org/officeDocument/2006/relationships/image" Target="../media/image61.wmf"/><Relationship Id="rId40" Type="http://schemas.openxmlformats.org/officeDocument/2006/relationships/oleObject" Target="../embeddings/oleObject72.bin"/><Relationship Id="rId45" Type="http://schemas.openxmlformats.org/officeDocument/2006/relationships/image" Target="../media/image65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23" Type="http://schemas.openxmlformats.org/officeDocument/2006/relationships/hyperlink" Target="http://www.bcmath.ca/" TargetMode="External"/><Relationship Id="rId28" Type="http://schemas.openxmlformats.org/officeDocument/2006/relationships/oleObject" Target="../embeddings/oleObject66.bin"/><Relationship Id="rId36" Type="http://schemas.openxmlformats.org/officeDocument/2006/relationships/oleObject" Target="../embeddings/oleObject70.bin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56.wmf"/><Relationship Id="rId31" Type="http://schemas.openxmlformats.org/officeDocument/2006/relationships/image" Target="../media/image5.wmf"/><Relationship Id="rId44" Type="http://schemas.openxmlformats.org/officeDocument/2006/relationships/oleObject" Target="../embeddings/oleObject74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60.bin"/><Relationship Id="rId22" Type="http://schemas.openxmlformats.org/officeDocument/2006/relationships/image" Target="../media/image57.wmf"/><Relationship Id="rId27" Type="http://schemas.openxmlformats.org/officeDocument/2006/relationships/image" Target="../media/image59.wmf"/><Relationship Id="rId30" Type="http://schemas.openxmlformats.org/officeDocument/2006/relationships/oleObject" Target="../embeddings/oleObject67.bin"/><Relationship Id="rId35" Type="http://schemas.openxmlformats.org/officeDocument/2006/relationships/image" Target="../media/image7.wmf"/><Relationship Id="rId43" Type="http://schemas.openxmlformats.org/officeDocument/2006/relationships/image" Target="../media/image6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67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80.bin"/><Relationship Id="rId2" Type="http://schemas.openxmlformats.org/officeDocument/2006/relationships/video" Target="file:///C:\Dropbox\Math%209\Ch%208%20Circle%20Geometry\central%20equals%20double%20inscribed%20video.mp4" TargetMode="External"/><Relationship Id="rId16" Type="http://schemas.openxmlformats.org/officeDocument/2006/relationships/image" Target="../media/image53.wmf"/><Relationship Id="rId1" Type="http://schemas.openxmlformats.org/officeDocument/2006/relationships/vmlDrawing" Target="../drawings/vmlDrawing5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77.bin"/><Relationship Id="rId5" Type="http://schemas.openxmlformats.org/officeDocument/2006/relationships/image" Target="../media/image68.png"/><Relationship Id="rId15" Type="http://schemas.openxmlformats.org/officeDocument/2006/relationships/oleObject" Target="../embeddings/oleObject79.bin"/><Relationship Id="rId10" Type="http://schemas.openxmlformats.org/officeDocument/2006/relationships/image" Target="../media/image50.wmf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52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88.bin"/><Relationship Id="rId26" Type="http://schemas.openxmlformats.org/officeDocument/2006/relationships/image" Target="../media/image79.wmf"/><Relationship Id="rId39" Type="http://schemas.openxmlformats.org/officeDocument/2006/relationships/oleObject" Target="../embeddings/oleObject100.bin"/><Relationship Id="rId21" Type="http://schemas.openxmlformats.org/officeDocument/2006/relationships/image" Target="../media/image77.wmf"/><Relationship Id="rId34" Type="http://schemas.openxmlformats.org/officeDocument/2006/relationships/image" Target="../media/image83.wmf"/><Relationship Id="rId42" Type="http://schemas.openxmlformats.org/officeDocument/2006/relationships/image" Target="../media/image86.wmf"/><Relationship Id="rId47" Type="http://schemas.openxmlformats.org/officeDocument/2006/relationships/oleObject" Target="../embeddings/oleObject104.bin"/><Relationship Id="rId50" Type="http://schemas.openxmlformats.org/officeDocument/2006/relationships/oleObject" Target="../embeddings/oleObject107.bin"/><Relationship Id="rId55" Type="http://schemas.openxmlformats.org/officeDocument/2006/relationships/image" Target="../media/image89.wmf"/><Relationship Id="rId63" Type="http://schemas.openxmlformats.org/officeDocument/2006/relationships/oleObject" Target="../embeddings/oleObject116.bin"/><Relationship Id="rId7" Type="http://schemas.openxmlformats.org/officeDocument/2006/relationships/image" Target="../media/image7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7.bin"/><Relationship Id="rId29" Type="http://schemas.openxmlformats.org/officeDocument/2006/relationships/oleObject" Target="../embeddings/oleObject9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91.bin"/><Relationship Id="rId32" Type="http://schemas.openxmlformats.org/officeDocument/2006/relationships/image" Target="../media/image82.wmf"/><Relationship Id="rId37" Type="http://schemas.openxmlformats.org/officeDocument/2006/relationships/oleObject" Target="../embeddings/oleObject99.bin"/><Relationship Id="rId40" Type="http://schemas.openxmlformats.org/officeDocument/2006/relationships/image" Target="../media/image85.wmf"/><Relationship Id="rId45" Type="http://schemas.openxmlformats.org/officeDocument/2006/relationships/oleObject" Target="../embeddings/oleObject103.bin"/><Relationship Id="rId53" Type="http://schemas.openxmlformats.org/officeDocument/2006/relationships/oleObject" Target="../embeddings/oleObject110.bin"/><Relationship Id="rId58" Type="http://schemas.openxmlformats.org/officeDocument/2006/relationships/oleObject" Target="../embeddings/oleObject113.bin"/><Relationship Id="rId66" Type="http://schemas.openxmlformats.org/officeDocument/2006/relationships/oleObject" Target="../embeddings/oleObject118.bin"/><Relationship Id="rId5" Type="http://schemas.openxmlformats.org/officeDocument/2006/relationships/image" Target="../media/image69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28" Type="http://schemas.openxmlformats.org/officeDocument/2006/relationships/image" Target="../media/image80.wmf"/><Relationship Id="rId36" Type="http://schemas.openxmlformats.org/officeDocument/2006/relationships/oleObject" Target="../embeddings/oleObject98.bin"/><Relationship Id="rId49" Type="http://schemas.openxmlformats.org/officeDocument/2006/relationships/oleObject" Target="../embeddings/oleObject106.bin"/><Relationship Id="rId57" Type="http://schemas.openxmlformats.org/officeDocument/2006/relationships/image" Target="../media/image90.wmf"/><Relationship Id="rId61" Type="http://schemas.openxmlformats.org/officeDocument/2006/relationships/oleObject" Target="../embeddings/oleObject115.bin"/><Relationship Id="rId10" Type="http://schemas.openxmlformats.org/officeDocument/2006/relationships/oleObject" Target="../embeddings/oleObject84.bin"/><Relationship Id="rId19" Type="http://schemas.openxmlformats.org/officeDocument/2006/relationships/image" Target="../media/image76.wmf"/><Relationship Id="rId31" Type="http://schemas.openxmlformats.org/officeDocument/2006/relationships/oleObject" Target="../embeddings/oleObject95.bin"/><Relationship Id="rId44" Type="http://schemas.openxmlformats.org/officeDocument/2006/relationships/image" Target="../media/image87.wmf"/><Relationship Id="rId52" Type="http://schemas.openxmlformats.org/officeDocument/2006/relationships/oleObject" Target="../embeddings/oleObject109.bin"/><Relationship Id="rId60" Type="http://schemas.openxmlformats.org/officeDocument/2006/relationships/image" Target="../media/image91.wmf"/><Relationship Id="rId65" Type="http://schemas.openxmlformats.org/officeDocument/2006/relationships/image" Target="../media/image93.wmf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86.bin"/><Relationship Id="rId22" Type="http://schemas.openxmlformats.org/officeDocument/2006/relationships/oleObject" Target="../embeddings/oleObject90.bin"/><Relationship Id="rId27" Type="http://schemas.openxmlformats.org/officeDocument/2006/relationships/oleObject" Target="../embeddings/oleObject93.bin"/><Relationship Id="rId30" Type="http://schemas.openxmlformats.org/officeDocument/2006/relationships/image" Target="../media/image81.wmf"/><Relationship Id="rId35" Type="http://schemas.openxmlformats.org/officeDocument/2006/relationships/oleObject" Target="../embeddings/oleObject97.bin"/><Relationship Id="rId43" Type="http://schemas.openxmlformats.org/officeDocument/2006/relationships/oleObject" Target="../embeddings/oleObject102.bin"/><Relationship Id="rId48" Type="http://schemas.openxmlformats.org/officeDocument/2006/relationships/oleObject" Target="../embeddings/oleObject105.bin"/><Relationship Id="rId56" Type="http://schemas.openxmlformats.org/officeDocument/2006/relationships/oleObject" Target="../embeddings/oleObject112.bin"/><Relationship Id="rId64" Type="http://schemas.openxmlformats.org/officeDocument/2006/relationships/oleObject" Target="../embeddings/oleObject117.bin"/><Relationship Id="rId8" Type="http://schemas.openxmlformats.org/officeDocument/2006/relationships/oleObject" Target="../embeddings/oleObject83.bin"/><Relationship Id="rId51" Type="http://schemas.openxmlformats.org/officeDocument/2006/relationships/oleObject" Target="../embeddings/oleObject108.bin"/><Relationship Id="rId3" Type="http://schemas.openxmlformats.org/officeDocument/2006/relationships/notesSlide" Target="../notesSlides/notesSlide7.xml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75.wmf"/><Relationship Id="rId25" Type="http://schemas.openxmlformats.org/officeDocument/2006/relationships/oleObject" Target="../embeddings/oleObject92.bin"/><Relationship Id="rId33" Type="http://schemas.openxmlformats.org/officeDocument/2006/relationships/oleObject" Target="../embeddings/oleObject96.bin"/><Relationship Id="rId38" Type="http://schemas.openxmlformats.org/officeDocument/2006/relationships/image" Target="../media/image84.wmf"/><Relationship Id="rId46" Type="http://schemas.openxmlformats.org/officeDocument/2006/relationships/image" Target="../media/image88.wmf"/><Relationship Id="rId59" Type="http://schemas.openxmlformats.org/officeDocument/2006/relationships/oleObject" Target="../embeddings/oleObject114.bin"/><Relationship Id="rId67" Type="http://schemas.openxmlformats.org/officeDocument/2006/relationships/image" Target="../media/image94.wmf"/><Relationship Id="rId20" Type="http://schemas.openxmlformats.org/officeDocument/2006/relationships/oleObject" Target="../embeddings/oleObject89.bin"/><Relationship Id="rId41" Type="http://schemas.openxmlformats.org/officeDocument/2006/relationships/oleObject" Target="../embeddings/oleObject101.bin"/><Relationship Id="rId54" Type="http://schemas.openxmlformats.org/officeDocument/2006/relationships/oleObject" Target="../embeddings/oleObject111.bin"/><Relationship Id="rId62" Type="http://schemas.openxmlformats.org/officeDocument/2006/relationships/image" Target="../media/image92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6.wmf"/><Relationship Id="rId18" Type="http://schemas.openxmlformats.org/officeDocument/2006/relationships/oleObject" Target="../embeddings/oleObject126.bin"/><Relationship Id="rId26" Type="http://schemas.openxmlformats.org/officeDocument/2006/relationships/oleObject" Target="../embeddings/oleObject130.bin"/><Relationship Id="rId39" Type="http://schemas.openxmlformats.org/officeDocument/2006/relationships/image" Target="../media/image104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8.wmf"/><Relationship Id="rId34" Type="http://schemas.openxmlformats.org/officeDocument/2006/relationships/oleObject" Target="../embeddings/oleObject134.bin"/><Relationship Id="rId42" Type="http://schemas.openxmlformats.org/officeDocument/2006/relationships/oleObject" Target="../embeddings/oleObject138.bin"/><Relationship Id="rId47" Type="http://schemas.openxmlformats.org/officeDocument/2006/relationships/image" Target="../media/image108.wmf"/><Relationship Id="rId50" Type="http://schemas.openxmlformats.org/officeDocument/2006/relationships/oleObject" Target="../embeddings/oleObject142.bin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123.bin"/><Relationship Id="rId17" Type="http://schemas.openxmlformats.org/officeDocument/2006/relationships/image" Target="../media/image7.wmf"/><Relationship Id="rId25" Type="http://schemas.openxmlformats.org/officeDocument/2006/relationships/image" Target="../media/image98.wmf"/><Relationship Id="rId33" Type="http://schemas.openxmlformats.org/officeDocument/2006/relationships/image" Target="../media/image101.wmf"/><Relationship Id="rId38" Type="http://schemas.openxmlformats.org/officeDocument/2006/relationships/oleObject" Target="../embeddings/oleObject136.bin"/><Relationship Id="rId46" Type="http://schemas.openxmlformats.org/officeDocument/2006/relationships/oleObject" Target="../embeddings/oleObject14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5.bin"/><Relationship Id="rId20" Type="http://schemas.openxmlformats.org/officeDocument/2006/relationships/oleObject" Target="../embeddings/oleObject127.bin"/><Relationship Id="rId29" Type="http://schemas.openxmlformats.org/officeDocument/2006/relationships/image" Target="../media/image99.wmf"/><Relationship Id="rId41" Type="http://schemas.openxmlformats.org/officeDocument/2006/relationships/image" Target="../media/image105.wmf"/><Relationship Id="rId54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29.bin"/><Relationship Id="rId32" Type="http://schemas.openxmlformats.org/officeDocument/2006/relationships/oleObject" Target="../embeddings/oleObject133.bin"/><Relationship Id="rId37" Type="http://schemas.openxmlformats.org/officeDocument/2006/relationships/image" Target="../media/image103.wmf"/><Relationship Id="rId40" Type="http://schemas.openxmlformats.org/officeDocument/2006/relationships/oleObject" Target="../embeddings/oleObject137.bin"/><Relationship Id="rId45" Type="http://schemas.openxmlformats.org/officeDocument/2006/relationships/image" Target="../media/image107.wmf"/><Relationship Id="rId53" Type="http://schemas.openxmlformats.org/officeDocument/2006/relationships/image" Target="../media/image111.wmf"/><Relationship Id="rId5" Type="http://schemas.openxmlformats.org/officeDocument/2006/relationships/image" Target="../media/image30.wmf"/><Relationship Id="rId15" Type="http://schemas.openxmlformats.org/officeDocument/2006/relationships/image" Target="../media/image6.wmf"/><Relationship Id="rId23" Type="http://schemas.openxmlformats.org/officeDocument/2006/relationships/image" Target="../media/image97.wmf"/><Relationship Id="rId28" Type="http://schemas.openxmlformats.org/officeDocument/2006/relationships/oleObject" Target="../embeddings/oleObject131.bin"/><Relationship Id="rId36" Type="http://schemas.openxmlformats.org/officeDocument/2006/relationships/oleObject" Target="../embeddings/oleObject135.bin"/><Relationship Id="rId49" Type="http://schemas.openxmlformats.org/officeDocument/2006/relationships/image" Target="../media/image109.wmf"/><Relationship Id="rId10" Type="http://schemas.openxmlformats.org/officeDocument/2006/relationships/oleObject" Target="../embeddings/oleObject122.bin"/><Relationship Id="rId19" Type="http://schemas.openxmlformats.org/officeDocument/2006/relationships/image" Target="../media/image37.wmf"/><Relationship Id="rId31" Type="http://schemas.openxmlformats.org/officeDocument/2006/relationships/image" Target="../media/image100.wmf"/><Relationship Id="rId44" Type="http://schemas.openxmlformats.org/officeDocument/2006/relationships/oleObject" Target="../embeddings/oleObject139.bin"/><Relationship Id="rId52" Type="http://schemas.openxmlformats.org/officeDocument/2006/relationships/oleObject" Target="../embeddings/oleObject143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95.wmf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28.bin"/><Relationship Id="rId27" Type="http://schemas.openxmlformats.org/officeDocument/2006/relationships/image" Target="../media/image8.wmf"/><Relationship Id="rId30" Type="http://schemas.openxmlformats.org/officeDocument/2006/relationships/oleObject" Target="../embeddings/oleObject132.bin"/><Relationship Id="rId35" Type="http://schemas.openxmlformats.org/officeDocument/2006/relationships/image" Target="../media/image102.wmf"/><Relationship Id="rId43" Type="http://schemas.openxmlformats.org/officeDocument/2006/relationships/image" Target="../media/image106.wmf"/><Relationship Id="rId48" Type="http://schemas.openxmlformats.org/officeDocument/2006/relationships/oleObject" Target="../embeddings/oleObject141.bin"/><Relationship Id="rId8" Type="http://schemas.openxmlformats.org/officeDocument/2006/relationships/oleObject" Target="../embeddings/oleObject121.bin"/><Relationship Id="rId51" Type="http://schemas.openxmlformats.org/officeDocument/2006/relationships/image" Target="../media/image1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85.wmf"/><Relationship Id="rId18" Type="http://schemas.openxmlformats.org/officeDocument/2006/relationships/oleObject" Target="../embeddings/oleObject151.bin"/><Relationship Id="rId26" Type="http://schemas.openxmlformats.org/officeDocument/2006/relationships/oleObject" Target="../embeddings/oleObject156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15.wmf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113.wmf"/><Relationship Id="rId25" Type="http://schemas.openxmlformats.org/officeDocument/2006/relationships/oleObject" Target="../embeddings/oleObject15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0.bin"/><Relationship Id="rId20" Type="http://schemas.openxmlformats.org/officeDocument/2006/relationships/oleObject" Target="../embeddings/oleObject152.bin"/><Relationship Id="rId29" Type="http://schemas.openxmlformats.org/officeDocument/2006/relationships/image" Target="../media/image118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154.bin"/><Relationship Id="rId5" Type="http://schemas.openxmlformats.org/officeDocument/2006/relationships/image" Target="../media/image69.wmf"/><Relationship Id="rId15" Type="http://schemas.openxmlformats.org/officeDocument/2006/relationships/image" Target="../media/image112.wmf"/><Relationship Id="rId23" Type="http://schemas.openxmlformats.org/officeDocument/2006/relationships/image" Target="../media/image116.wmf"/><Relationship Id="rId28" Type="http://schemas.openxmlformats.org/officeDocument/2006/relationships/oleObject" Target="../embeddings/oleObject157.bin"/><Relationship Id="rId10" Type="http://schemas.openxmlformats.org/officeDocument/2006/relationships/oleObject" Target="../embeddings/oleObject147.bin"/><Relationship Id="rId19" Type="http://schemas.openxmlformats.org/officeDocument/2006/relationships/image" Target="../media/image114.wmf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149.bin"/><Relationship Id="rId22" Type="http://schemas.openxmlformats.org/officeDocument/2006/relationships/oleObject" Target="../embeddings/oleObject153.bin"/><Relationship Id="rId27" Type="http://schemas.openxmlformats.org/officeDocument/2006/relationships/image" Target="../media/image117.wmf"/><Relationship Id="rId30" Type="http://schemas.openxmlformats.org/officeDocument/2006/relationships/image" Target="../media/image1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8.2B (Part 2) </a:t>
            </a:r>
            <a:br>
              <a:rPr lang="en-CA" dirty="0" smtClean="0"/>
            </a:br>
            <a:r>
              <a:rPr lang="en-CA" dirty="0" smtClean="0"/>
              <a:t>Angle Properties in a Circle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P410 #3 – 9, 11, 12, 15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82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04862"/>
          </a:xfrm>
        </p:spPr>
        <p:txBody>
          <a:bodyPr/>
          <a:lstStyle/>
          <a:p>
            <a:r>
              <a:rPr lang="en-CA" dirty="0" smtClean="0"/>
              <a:t>Review: Circle Properties #1 and #2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5086350" y="3730625"/>
            <a:ext cx="2870200" cy="2886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" name="Straight Connector 4"/>
          <p:cNvCxnSpPr>
            <a:endCxn id="4" idx="7"/>
          </p:cNvCxnSpPr>
          <p:nvPr/>
        </p:nvCxnSpPr>
        <p:spPr>
          <a:xfrm rot="5400000" flipH="1" flipV="1">
            <a:off x="6534945" y="4167981"/>
            <a:ext cx="1014412" cy="9874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5611813" y="4051300"/>
            <a:ext cx="1857375" cy="22034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7"/>
          </p:cNvCxnSpPr>
          <p:nvPr/>
        </p:nvCxnSpPr>
        <p:spPr>
          <a:xfrm rot="16200000" flipH="1" flipV="1">
            <a:off x="6452395" y="5171281"/>
            <a:ext cx="2100262" cy="666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7"/>
          </p:cNvCxnSpPr>
          <p:nvPr/>
        </p:nvCxnSpPr>
        <p:spPr>
          <a:xfrm>
            <a:off x="5611813" y="4051300"/>
            <a:ext cx="1924050" cy="1031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6931025" y="4171950"/>
          <a:ext cx="38417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4" imgW="241091" imgH="177646" progId="Equation.DSMT4">
                  <p:embed/>
                </p:oleObj>
              </mc:Choice>
              <mc:Fallback>
                <p:oleObj name="Equation" r:id="rId4" imgW="241091" imgH="177646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025" y="4171950"/>
                        <a:ext cx="38417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23113" y="4381500"/>
          <a:ext cx="4032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6" imgW="253780" imgH="164957" progId="Equation.DSMT4">
                  <p:embed/>
                </p:oleObj>
              </mc:Choice>
              <mc:Fallback>
                <p:oleObj name="Equation" r:id="rId6" imgW="253780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113" y="4381500"/>
                        <a:ext cx="4032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6354763" y="4716463"/>
          <a:ext cx="3825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8" imgW="241091" imgH="215713" progId="Equation.DSMT4">
                  <p:embed/>
                </p:oleObj>
              </mc:Choice>
              <mc:Fallback>
                <p:oleObj name="Equation" r:id="rId8" imgW="241091" imgH="215713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4716463"/>
                        <a:ext cx="382587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5403850" y="3830638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3850" y="3830638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7537450" y="3946525"/>
          <a:ext cx="24288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3946525"/>
                        <a:ext cx="242888" cy="26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6326188" y="5162550"/>
          <a:ext cx="2603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14" imgW="164814" imgH="177492" progId="Equation.DSMT4">
                  <p:embed/>
                </p:oleObj>
              </mc:Choice>
              <mc:Fallback>
                <p:oleObj name="Equation" r:id="rId14" imgW="164814" imgH="177492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5162550"/>
                        <a:ext cx="26035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7434263" y="6227763"/>
          <a:ext cx="2841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16" imgW="177492" imgH="164814" progId="Equation.DSMT4">
                  <p:embed/>
                </p:oleObj>
              </mc:Choice>
              <mc:Fallback>
                <p:oleObj name="Equation" r:id="rId16" imgW="177492" imgH="164814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263" y="6227763"/>
                        <a:ext cx="284162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7085013" y="5645150"/>
          <a:ext cx="40481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18" imgW="253670" imgH="177569" progId="Equation.DSMT4">
                  <p:embed/>
                </p:oleObj>
              </mc:Choice>
              <mc:Fallback>
                <p:oleObj name="Equation" r:id="rId18" imgW="253670" imgH="177569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013" y="5645150"/>
                        <a:ext cx="404812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/>
        </p:nvGraphicFramePr>
        <p:xfrm>
          <a:off x="917575" y="4237038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20" imgW="926698" imgH="203112" progId="Equation.DSMT4">
                  <p:embed/>
                </p:oleObj>
              </mc:Choice>
              <mc:Fallback>
                <p:oleObj name="Equation" r:id="rId20" imgW="926698" imgH="203112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4237038"/>
                        <a:ext cx="1854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3"/>
          <p:cNvGraphicFramePr>
            <a:graphicFrameLocks noChangeAspect="1"/>
          </p:cNvGraphicFramePr>
          <p:nvPr/>
        </p:nvGraphicFramePr>
        <p:xfrm>
          <a:off x="900113" y="5003800"/>
          <a:ext cx="1879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22" imgW="939392" imgH="203112" progId="Equation.DSMT4">
                  <p:embed/>
                </p:oleObj>
              </mc:Choice>
              <mc:Fallback>
                <p:oleObj name="Equation" r:id="rId22" imgW="939392" imgH="203112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003800"/>
                        <a:ext cx="1879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4"/>
          <p:cNvGraphicFramePr>
            <a:graphicFrameLocks noChangeAspect="1"/>
          </p:cNvGraphicFramePr>
          <p:nvPr/>
        </p:nvGraphicFramePr>
        <p:xfrm>
          <a:off x="908050" y="5865813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24" imgW="926698" imgH="203112" progId="Equation.DSMT4">
                  <p:embed/>
                </p:oleObj>
              </mc:Choice>
              <mc:Fallback>
                <p:oleObj name="Equation" r:id="rId24" imgW="926698" imgH="203112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5865813"/>
                        <a:ext cx="1854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/>
        </p:nvGraphicFramePr>
        <p:xfrm>
          <a:off x="1870075" y="4081463"/>
          <a:ext cx="6540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26" imgW="253780" imgH="215713" progId="Equation.DSMT4">
                  <p:embed/>
                </p:oleObj>
              </mc:Choice>
              <mc:Fallback>
                <p:oleObj name="Equation" r:id="rId26" imgW="253780" imgH="215713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4081463"/>
                        <a:ext cx="65405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47963" y="4151313"/>
            <a:ext cx="23352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/>
              <a:t>Isosceles Triangle</a:t>
            </a:r>
          </a:p>
        </p:txBody>
      </p:sp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1865313" y="4833938"/>
          <a:ext cx="6540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28" imgW="253780" imgH="215713" progId="Equation.DSMT4">
                  <p:embed/>
                </p:oleObj>
              </mc:Choice>
              <mc:Fallback>
                <p:oleObj name="Equation" r:id="rId28" imgW="253780" imgH="215713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4833938"/>
                        <a:ext cx="65405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90825" y="4903788"/>
            <a:ext cx="197643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Compl. Angles</a:t>
            </a:r>
          </a:p>
        </p:txBody>
      </p:sp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1908175" y="5648325"/>
          <a:ext cx="6540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30" imgW="253780" imgH="215713" progId="Equation.DSMT4">
                  <p:embed/>
                </p:oleObj>
              </mc:Choice>
              <mc:Fallback>
                <p:oleObj name="Equation" r:id="rId30" imgW="253780" imgH="215713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648325"/>
                        <a:ext cx="65405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774950" y="5738813"/>
            <a:ext cx="23352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Isosceles Triangle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3731" y="1101555"/>
            <a:ext cx="8701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latin typeface="+mj-lt"/>
              </a:rPr>
              <a:t>Property #1: Angles inscribed by a diameter is equal to 90°</a:t>
            </a:r>
            <a:endParaRPr lang="en-CA" sz="2400" dirty="0">
              <a:latin typeface="+mj-lt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38331" y="1654223"/>
            <a:ext cx="80890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latin typeface="+mj-lt"/>
              </a:rPr>
              <a:t>Property #2: Chords of equal length will contain central</a:t>
            </a:r>
            <a:br>
              <a:rPr lang="en-CA" sz="2400" dirty="0" smtClean="0">
                <a:latin typeface="+mj-lt"/>
              </a:rPr>
            </a:br>
            <a:r>
              <a:rPr lang="en-CA" sz="2400" dirty="0" smtClean="0">
                <a:latin typeface="+mj-lt"/>
              </a:rPr>
              <a:t>	 	angles of equal value</a:t>
            </a:r>
            <a:endParaRPr lang="en-CA" sz="2400" dirty="0">
              <a:latin typeface="+mj-lt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53661" y="3110363"/>
            <a:ext cx="830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latin typeface="+mj-lt"/>
              </a:rPr>
              <a:t>Use the properties to find the value of the </a:t>
            </a:r>
            <a:r>
              <a:rPr lang="en-CA" sz="2400" smtClean="0">
                <a:latin typeface="+mj-lt"/>
              </a:rPr>
              <a:t>missing angles</a:t>
            </a:r>
            <a:endParaRPr lang="en-CA" sz="2400" dirty="0">
              <a:latin typeface="+mj-lt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48837" y="2484561"/>
            <a:ext cx="838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latin typeface="+mj-lt"/>
              </a:rPr>
              <a:t>Note: Two radii in a circle will create an isosceles triangle</a:t>
            </a:r>
            <a:endParaRPr lang="en-CA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sz="quarter" idx="1"/>
          </p:nvPr>
        </p:nvSpPr>
        <p:spPr>
          <a:xfrm>
            <a:off x="247650" y="381000"/>
            <a:ext cx="8286750" cy="10699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CA" dirty="0" smtClean="0"/>
              <a:t>Property #3) </a:t>
            </a:r>
            <a:r>
              <a:rPr lang="en-CA" sz="2300" dirty="0" smtClean="0"/>
              <a:t>Inscribed angles “containing” the same(equal) chords or arcs have the same angles (Rabbit Ears)</a:t>
            </a:r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</p:txBody>
      </p:sp>
      <p:sp>
        <p:nvSpPr>
          <p:cNvPr id="3" name="Oval 2"/>
          <p:cNvSpPr/>
          <p:nvPr/>
        </p:nvSpPr>
        <p:spPr>
          <a:xfrm>
            <a:off x="347663" y="1373188"/>
            <a:ext cx="2700337" cy="2700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" name="Straight Connector 3"/>
          <p:cNvCxnSpPr>
            <a:stCxn id="3" idx="0"/>
            <a:endCxn id="3" idx="5"/>
          </p:cNvCxnSpPr>
          <p:nvPr/>
        </p:nvCxnSpPr>
        <p:spPr>
          <a:xfrm rot="16200000" flipH="1">
            <a:off x="1022351" y="2047875"/>
            <a:ext cx="2305050" cy="9556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3" idx="0"/>
          </p:cNvCxnSpPr>
          <p:nvPr/>
        </p:nvCxnSpPr>
        <p:spPr>
          <a:xfrm rot="16200000" flipH="1" flipV="1">
            <a:off x="76994" y="1926432"/>
            <a:ext cx="2173287" cy="10668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411163" y="3567113"/>
          <a:ext cx="3063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4" imgW="164814" imgH="177492" progId="Equation.DSMT4">
                  <p:embed/>
                </p:oleObj>
              </mc:Choice>
              <mc:Fallback>
                <p:oleObj name="Equation" r:id="rId4" imgW="164814" imgH="177492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3567113"/>
                        <a:ext cx="306387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1700213" y="1165225"/>
          <a:ext cx="3063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6" imgW="164885" imgH="164885" progId="Equation.DSMT4">
                  <p:embed/>
                </p:oleObj>
              </mc:Choice>
              <mc:Fallback>
                <p:oleObj name="Equation" r:id="rId6" imgW="164885" imgH="164885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1165225"/>
                        <a:ext cx="30638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2568575" y="3659188"/>
          <a:ext cx="32861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8" imgW="177492" imgH="164814" progId="Equation.DSMT4">
                  <p:embed/>
                </p:oleObj>
              </mc:Choice>
              <mc:Fallback>
                <p:oleObj name="Equation" r:id="rId8" imgW="177492" imgH="164814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3659188"/>
                        <a:ext cx="328613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>
            <a:stCxn id="3" idx="5"/>
          </p:cNvCxnSpPr>
          <p:nvPr/>
        </p:nvCxnSpPr>
        <p:spPr>
          <a:xfrm rot="5400000" flipH="1">
            <a:off x="1574800" y="2600325"/>
            <a:ext cx="134938" cy="20208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" idx="1"/>
          </p:cNvCxnSpPr>
          <p:nvPr/>
        </p:nvCxnSpPr>
        <p:spPr>
          <a:xfrm rot="16200000" flipH="1" flipV="1">
            <a:off x="-210343" y="2593181"/>
            <a:ext cx="1778000" cy="128587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" idx="1"/>
            <a:endCxn id="3" idx="5"/>
          </p:cNvCxnSpPr>
          <p:nvPr/>
        </p:nvCxnSpPr>
        <p:spPr>
          <a:xfrm rot="16200000" flipH="1">
            <a:off x="742950" y="1768475"/>
            <a:ext cx="1909763" cy="19097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544513" y="1458913"/>
          <a:ext cx="3063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0" imgW="164885" imgH="164885" progId="Equation.DSMT4">
                  <p:embed/>
                </p:oleObj>
              </mc:Choice>
              <mc:Fallback>
                <p:oleObj name="Equation" r:id="rId10" imgW="164885" imgH="16488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1458913"/>
                        <a:ext cx="306387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3035300" y="2536825"/>
          <a:ext cx="306388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12" imgW="164814" imgH="177492" progId="Equation.DSMT4">
                  <p:embed/>
                </p:oleObj>
              </mc:Choice>
              <mc:Fallback>
                <p:oleObj name="Equation" r:id="rId12" imgW="164814" imgH="17749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2536825"/>
                        <a:ext cx="306388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>
            <a:stCxn id="3" idx="6"/>
          </p:cNvCxnSpPr>
          <p:nvPr/>
        </p:nvCxnSpPr>
        <p:spPr>
          <a:xfrm flipH="1">
            <a:off x="2647950" y="2722563"/>
            <a:ext cx="400050" cy="9509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" idx="6"/>
          </p:cNvCxnSpPr>
          <p:nvPr/>
        </p:nvCxnSpPr>
        <p:spPr>
          <a:xfrm flipH="1">
            <a:off x="614363" y="2722563"/>
            <a:ext cx="2433637" cy="8239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9"/>
          <p:cNvGraphicFramePr>
            <a:graphicFrameLocks noChangeAspect="1"/>
          </p:cNvGraphicFramePr>
          <p:nvPr/>
        </p:nvGraphicFramePr>
        <p:xfrm>
          <a:off x="3576638" y="1854200"/>
          <a:ext cx="510381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14" imgW="3048000" imgH="431800" progId="Equation.DSMT4">
                  <p:embed/>
                </p:oleObj>
              </mc:Choice>
              <mc:Fallback>
                <p:oleObj name="Equation" r:id="rId14" imgW="3048000" imgH="431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1854200"/>
                        <a:ext cx="5103812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3671888" y="2881313"/>
          <a:ext cx="3360737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16" imgW="2005729" imgH="177723" progId="Equation.DSMT4">
                  <p:embed/>
                </p:oleObj>
              </mc:Choice>
              <mc:Fallback>
                <p:oleObj name="Equation" r:id="rId16" imgW="2005729" imgH="177723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2881313"/>
                        <a:ext cx="3360737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5-Point Star 36"/>
          <p:cNvSpPr/>
          <p:nvPr/>
        </p:nvSpPr>
        <p:spPr>
          <a:xfrm>
            <a:off x="1608138" y="1544638"/>
            <a:ext cx="173037" cy="15875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8" name="5-Point Star 37"/>
          <p:cNvSpPr/>
          <p:nvPr/>
        </p:nvSpPr>
        <p:spPr>
          <a:xfrm>
            <a:off x="2770188" y="2832100"/>
            <a:ext cx="173037" cy="15875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5-Point Star 38"/>
          <p:cNvSpPr/>
          <p:nvPr/>
        </p:nvSpPr>
        <p:spPr>
          <a:xfrm>
            <a:off x="762000" y="1960563"/>
            <a:ext cx="173038" cy="157162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0" name="Oval 39"/>
          <p:cNvSpPr/>
          <p:nvPr/>
        </p:nvSpPr>
        <p:spPr>
          <a:xfrm>
            <a:off x="528638" y="4302125"/>
            <a:ext cx="2339975" cy="2339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2" name="Straight Connector 41"/>
          <p:cNvCxnSpPr>
            <a:stCxn id="40" idx="5"/>
            <a:endCxn id="40" idx="3"/>
          </p:cNvCxnSpPr>
          <p:nvPr/>
        </p:nvCxnSpPr>
        <p:spPr>
          <a:xfrm rot="5400000">
            <a:off x="1697832" y="5472906"/>
            <a:ext cx="1588" cy="16541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0" idx="7"/>
          </p:cNvCxnSpPr>
          <p:nvPr/>
        </p:nvCxnSpPr>
        <p:spPr>
          <a:xfrm flipV="1">
            <a:off x="865188" y="4645025"/>
            <a:ext cx="1660525" cy="163512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0" idx="7"/>
            <a:endCxn id="40" idx="5"/>
          </p:cNvCxnSpPr>
          <p:nvPr/>
        </p:nvCxnSpPr>
        <p:spPr>
          <a:xfrm rot="16200000" flipH="1">
            <a:off x="1697831" y="5471319"/>
            <a:ext cx="1654175" cy="15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0" idx="0"/>
            <a:endCxn id="40" idx="6"/>
          </p:cNvCxnSpPr>
          <p:nvPr/>
        </p:nvCxnSpPr>
        <p:spPr>
          <a:xfrm rot="16200000" flipH="1">
            <a:off x="1698625" y="4302125"/>
            <a:ext cx="1169988" cy="1169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6"/>
            <a:endCxn id="40" idx="2"/>
          </p:cNvCxnSpPr>
          <p:nvPr/>
        </p:nvCxnSpPr>
        <p:spPr>
          <a:xfrm flipH="1">
            <a:off x="528638" y="5472113"/>
            <a:ext cx="23399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0"/>
            <a:endCxn id="40" idx="2"/>
          </p:cNvCxnSpPr>
          <p:nvPr/>
        </p:nvCxnSpPr>
        <p:spPr>
          <a:xfrm rot="16200000" flipH="1" flipV="1">
            <a:off x="528638" y="4302125"/>
            <a:ext cx="1169988" cy="116998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8"/>
          <p:cNvGraphicFramePr>
            <a:graphicFrameLocks noChangeAspect="1"/>
          </p:cNvGraphicFramePr>
          <p:nvPr/>
        </p:nvGraphicFramePr>
        <p:xfrm>
          <a:off x="288925" y="5429250"/>
          <a:ext cx="2365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8" imgW="152202" imgH="177569" progId="Equation.DSMT4">
                  <p:embed/>
                </p:oleObj>
              </mc:Choice>
              <mc:Fallback>
                <p:oleObj name="Equation" r:id="rId18" imgW="152202" imgH="177569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5429250"/>
                        <a:ext cx="23653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1400175" y="4125913"/>
          <a:ext cx="27622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Equation" r:id="rId20" imgW="177492" imgH="164814" progId="Equation.DSMT4">
                  <p:embed/>
                </p:oleObj>
              </mc:Choice>
              <mc:Fallback>
                <p:oleObj name="Equation" r:id="rId20" imgW="177492" imgH="164814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4125913"/>
                        <a:ext cx="276225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8"/>
          <p:cNvGraphicFramePr>
            <a:graphicFrameLocks noChangeAspect="1"/>
          </p:cNvGraphicFramePr>
          <p:nvPr/>
        </p:nvGraphicFramePr>
        <p:xfrm>
          <a:off x="2879725" y="5351463"/>
          <a:ext cx="236538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22" imgW="152268" imgH="164957" progId="Equation.DSMT4">
                  <p:embed/>
                </p:oleObj>
              </mc:Choice>
              <mc:Fallback>
                <p:oleObj name="Equation" r:id="rId22" imgW="152268" imgH="164957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5351463"/>
                        <a:ext cx="236538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8"/>
          <p:cNvGraphicFramePr>
            <a:graphicFrameLocks noChangeAspect="1"/>
          </p:cNvGraphicFramePr>
          <p:nvPr/>
        </p:nvGraphicFramePr>
        <p:xfrm>
          <a:off x="633413" y="6245225"/>
          <a:ext cx="33496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24" imgW="215619" imgH="164885" progId="Equation.DSMT4">
                  <p:embed/>
                </p:oleObj>
              </mc:Choice>
              <mc:Fallback>
                <p:oleObj name="Equation" r:id="rId24" imgW="215619" imgH="164885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6245225"/>
                        <a:ext cx="334962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8"/>
          <p:cNvGraphicFramePr>
            <a:graphicFrameLocks noChangeAspect="1"/>
          </p:cNvGraphicFramePr>
          <p:nvPr/>
        </p:nvGraphicFramePr>
        <p:xfrm>
          <a:off x="2519363" y="6183313"/>
          <a:ext cx="276225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26" imgW="177492" imgH="177492" progId="Equation.DSMT4">
                  <p:embed/>
                </p:oleObj>
              </mc:Choice>
              <mc:Fallback>
                <p:oleObj name="Equation" r:id="rId26" imgW="177492" imgH="177492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363" y="6183313"/>
                        <a:ext cx="276225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8"/>
          <p:cNvGraphicFramePr>
            <a:graphicFrameLocks noChangeAspect="1"/>
          </p:cNvGraphicFramePr>
          <p:nvPr/>
        </p:nvGraphicFramePr>
        <p:xfrm>
          <a:off x="2522538" y="4411663"/>
          <a:ext cx="23653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28" imgW="152268" imgH="164957" progId="Equation.DSMT4">
                  <p:embed/>
                </p:oleObj>
              </mc:Choice>
              <mc:Fallback>
                <p:oleObj name="Equation" r:id="rId28" imgW="152268" imgH="164957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4411663"/>
                        <a:ext cx="236537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3355710" y="5308270"/>
          <a:ext cx="2462284" cy="586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30" imgW="1066337" imgH="253890" progId="Equation.DSMT4">
                  <p:embed/>
                </p:oleObj>
              </mc:Choice>
              <mc:Fallback>
                <p:oleObj name="Equation" r:id="rId30" imgW="1066337" imgH="25389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710" y="5308270"/>
                        <a:ext cx="2462284" cy="586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5959518" y="5433630"/>
          <a:ext cx="2638220" cy="42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32" imgW="1104421" imgH="177723" progId="Equation.DSMT4">
                  <p:embed/>
                </p:oleObj>
              </mc:Choice>
              <mc:Fallback>
                <p:oleObj name="Equation" r:id="rId32" imgW="1104421" imgH="177723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518" y="5433630"/>
                        <a:ext cx="2638220" cy="423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Connector 66"/>
          <p:cNvCxnSpPr/>
          <p:nvPr/>
        </p:nvCxnSpPr>
        <p:spPr>
          <a:xfrm rot="16200000" flipH="1">
            <a:off x="1101726" y="4773612"/>
            <a:ext cx="150812" cy="1381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1585119" y="6298407"/>
            <a:ext cx="2047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5-Point Star 72"/>
          <p:cNvSpPr/>
          <p:nvPr/>
        </p:nvSpPr>
        <p:spPr>
          <a:xfrm>
            <a:off x="2608263" y="5307013"/>
            <a:ext cx="173037" cy="157162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4" name="5-Point Star 73"/>
          <p:cNvSpPr/>
          <p:nvPr/>
        </p:nvSpPr>
        <p:spPr>
          <a:xfrm>
            <a:off x="2357438" y="4757738"/>
            <a:ext cx="173037" cy="15875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5" name="Arc 74"/>
          <p:cNvSpPr/>
          <p:nvPr/>
        </p:nvSpPr>
        <p:spPr>
          <a:xfrm>
            <a:off x="346075" y="1371600"/>
            <a:ext cx="2700338" cy="2700338"/>
          </a:xfrm>
          <a:prstGeom prst="arc">
            <a:avLst>
              <a:gd name="adj1" fmla="val 2601277"/>
              <a:gd name="adj2" fmla="val 8461962"/>
            </a:avLst>
          </a:prstGeom>
          <a:noFill/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344883" y="3910595"/>
            <a:ext cx="5156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solidFill>
                  <a:srgbClr val="FF0000"/>
                </a:solidFill>
                <a:latin typeface="+mj-lt"/>
              </a:rPr>
              <a:t>If two chords have the same length</a:t>
            </a:r>
            <a:endParaRPr lang="en-CA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224158" y="4561745"/>
            <a:ext cx="5492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 smtClean="0">
                <a:solidFill>
                  <a:srgbClr val="FF0000"/>
                </a:solidFill>
                <a:latin typeface="+mj-lt"/>
              </a:rPr>
              <a:t>The angles they contain will be equal</a:t>
            </a:r>
            <a:endParaRPr lang="en-CA" sz="2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84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" grpId="0" animBg="1"/>
      <p:bldP spid="47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388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Practice: Find the missing angles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520700" y="1087438"/>
            <a:ext cx="2868613" cy="2886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" name="Straight Connector 6"/>
          <p:cNvCxnSpPr>
            <a:stCxn id="4" idx="3"/>
            <a:endCxn id="4" idx="7"/>
          </p:cNvCxnSpPr>
          <p:nvPr/>
        </p:nvCxnSpPr>
        <p:spPr>
          <a:xfrm rot="5400000" flipH="1" flipV="1">
            <a:off x="934244" y="1515269"/>
            <a:ext cx="2039937" cy="20288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7"/>
          </p:cNvCxnSpPr>
          <p:nvPr/>
        </p:nvCxnSpPr>
        <p:spPr>
          <a:xfrm rot="16200000" flipV="1">
            <a:off x="2262981" y="2215357"/>
            <a:ext cx="1658937" cy="2476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1"/>
          </p:cNvCxnSpPr>
          <p:nvPr/>
        </p:nvCxnSpPr>
        <p:spPr>
          <a:xfrm rot="16200000" flipH="1">
            <a:off x="1232694" y="1216819"/>
            <a:ext cx="1690687" cy="22764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1"/>
            <a:endCxn id="4" idx="3"/>
          </p:cNvCxnSpPr>
          <p:nvPr/>
        </p:nvCxnSpPr>
        <p:spPr>
          <a:xfrm rot="16200000" flipH="1">
            <a:off x="-79375" y="2530475"/>
            <a:ext cx="2039938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908050" y="1679575"/>
          <a:ext cx="36353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4" imgW="228501" imgH="165028" progId="Equation.DSMT4">
                  <p:embed/>
                </p:oleObj>
              </mc:Choice>
              <mc:Fallback>
                <p:oleObj name="Equation" r:id="rId4" imgW="228501" imgH="165028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679575"/>
                        <a:ext cx="36353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900113" y="3014663"/>
          <a:ext cx="4032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6" imgW="253780" imgH="164957" progId="Equation.DSMT4">
                  <p:embed/>
                </p:oleObj>
              </mc:Choice>
              <mc:Fallback>
                <p:oleObj name="Equation" r:id="rId6" imgW="253780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014663"/>
                        <a:ext cx="4032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2628900" y="1725613"/>
          <a:ext cx="4032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8" imgW="253780" imgH="215713" progId="Equation.DSMT4">
                  <p:embed/>
                </p:oleObj>
              </mc:Choice>
              <mc:Fallback>
                <p:oleObj name="Equation" r:id="rId8" imgW="253780" imgH="215713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1725613"/>
                        <a:ext cx="4032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/>
        </p:nvGraphicFramePr>
        <p:xfrm>
          <a:off x="2797175" y="2651125"/>
          <a:ext cx="4032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10" imgW="253780" imgH="215713" progId="Equation.DSMT4">
                  <p:embed/>
                </p:oleObj>
              </mc:Choice>
              <mc:Fallback>
                <p:oleObj name="Equation" r:id="rId10" imgW="253780" imgH="215713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2651125"/>
                        <a:ext cx="4032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9"/>
          <p:cNvGraphicFramePr>
            <a:graphicFrameLocks noChangeAspect="1"/>
          </p:cNvGraphicFramePr>
          <p:nvPr/>
        </p:nvGraphicFramePr>
        <p:xfrm>
          <a:off x="695325" y="1281113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281113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9"/>
          <p:cNvGraphicFramePr>
            <a:graphicFrameLocks noChangeAspect="1"/>
          </p:cNvGraphicFramePr>
          <p:nvPr/>
        </p:nvGraphicFramePr>
        <p:xfrm>
          <a:off x="722313" y="3530600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530600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9"/>
          <p:cNvGraphicFramePr>
            <a:graphicFrameLocks noChangeAspect="1"/>
          </p:cNvGraphicFramePr>
          <p:nvPr/>
        </p:nvGraphicFramePr>
        <p:xfrm>
          <a:off x="3182938" y="3122613"/>
          <a:ext cx="261937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3122613"/>
                        <a:ext cx="261937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9"/>
          <p:cNvGraphicFramePr>
            <a:graphicFrameLocks noChangeAspect="1"/>
          </p:cNvGraphicFramePr>
          <p:nvPr/>
        </p:nvGraphicFramePr>
        <p:xfrm>
          <a:off x="2932113" y="1298575"/>
          <a:ext cx="2809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18" imgW="177492" imgH="164814" progId="Equation.DSMT4">
                  <p:embed/>
                </p:oleObj>
              </mc:Choice>
              <mc:Fallback>
                <p:oleObj name="Equation" r:id="rId18" imgW="177492" imgH="164814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1298575"/>
                        <a:ext cx="280987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0"/>
          <p:cNvGraphicFramePr>
            <a:graphicFrameLocks noChangeAspect="1"/>
          </p:cNvGraphicFramePr>
          <p:nvPr/>
        </p:nvGraphicFramePr>
        <p:xfrm>
          <a:off x="3911600" y="1419225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20" imgW="901309" imgH="203112" progId="Equation.DSMT4">
                  <p:embed/>
                </p:oleObj>
              </mc:Choice>
              <mc:Fallback>
                <p:oleObj name="Equation" r:id="rId20" imgW="901309" imgH="203112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1419225"/>
                        <a:ext cx="1803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1"/>
          <p:cNvGraphicFramePr>
            <a:graphicFrameLocks noChangeAspect="1"/>
          </p:cNvGraphicFramePr>
          <p:nvPr/>
        </p:nvGraphicFramePr>
        <p:xfrm>
          <a:off x="3868738" y="2438400"/>
          <a:ext cx="1879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22" imgW="939392" imgH="203112" progId="Equation.DSMT4">
                  <p:embed/>
                </p:oleObj>
              </mc:Choice>
              <mc:Fallback>
                <p:oleObj name="Equation" r:id="rId22" imgW="939392" imgH="203112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2438400"/>
                        <a:ext cx="1879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4862513" y="1308100"/>
          <a:ext cx="5937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24" imgW="253780" imgH="215713" progId="Equation.DSMT4">
                  <p:embed/>
                </p:oleObj>
              </mc:Choice>
              <mc:Fallback>
                <p:oleObj name="Equation" r:id="rId24" imgW="253780" imgH="215713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13" y="1308100"/>
                        <a:ext cx="5937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22975" y="1403350"/>
            <a:ext cx="25765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Both contain arc BC</a:t>
            </a:r>
          </a:p>
        </p:txBody>
      </p:sp>
      <p:sp>
        <p:nvSpPr>
          <p:cNvPr id="30" name="Arc 29"/>
          <p:cNvSpPr/>
          <p:nvPr/>
        </p:nvSpPr>
        <p:spPr>
          <a:xfrm>
            <a:off x="520700" y="1087438"/>
            <a:ext cx="2868613" cy="2884487"/>
          </a:xfrm>
          <a:prstGeom prst="arc">
            <a:avLst>
              <a:gd name="adj1" fmla="val 1681478"/>
              <a:gd name="adj2" fmla="val 8073463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4873625" y="2312988"/>
          <a:ext cx="5937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25" imgW="253780" imgH="215713" progId="Equation.DSMT4">
                  <p:embed/>
                </p:oleObj>
              </mc:Choice>
              <mc:Fallback>
                <p:oleObj name="Equation" r:id="rId25" imgW="253780" imgH="215713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25" y="2312988"/>
                        <a:ext cx="5937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954713" y="2359025"/>
            <a:ext cx="28590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Both contain chord AD</a:t>
            </a:r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1950244" y="515144"/>
            <a:ext cx="3175" cy="2024063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6" name="Oval 25"/>
          <p:cNvSpPr/>
          <p:nvPr/>
        </p:nvSpPr>
        <p:spPr>
          <a:xfrm>
            <a:off x="5375640" y="3541604"/>
            <a:ext cx="2868613" cy="2886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>
            <a:stCxn id="26" idx="3"/>
          </p:cNvCxnSpPr>
          <p:nvPr/>
        </p:nvCxnSpPr>
        <p:spPr>
          <a:xfrm flipV="1">
            <a:off x="5795739" y="5635256"/>
            <a:ext cx="2306286" cy="36976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6" idx="1"/>
          </p:cNvCxnSpPr>
          <p:nvPr/>
        </p:nvCxnSpPr>
        <p:spPr>
          <a:xfrm flipH="1" flipV="1">
            <a:off x="5795739" y="3964260"/>
            <a:ext cx="108" cy="203069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0"/>
          </p:cNvCxnSpPr>
          <p:nvPr/>
        </p:nvCxnSpPr>
        <p:spPr>
          <a:xfrm>
            <a:off x="6809947" y="3541604"/>
            <a:ext cx="1261268" cy="21129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0"/>
            <a:endCxn id="26" idx="3"/>
          </p:cNvCxnSpPr>
          <p:nvPr/>
        </p:nvCxnSpPr>
        <p:spPr>
          <a:xfrm flipH="1">
            <a:off x="5795739" y="3541604"/>
            <a:ext cx="1014208" cy="24634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9"/>
          <p:cNvGraphicFramePr>
            <a:graphicFrameLocks noChangeAspect="1"/>
          </p:cNvGraphicFramePr>
          <p:nvPr/>
        </p:nvGraphicFramePr>
        <p:xfrm>
          <a:off x="7368929" y="4961019"/>
          <a:ext cx="318431" cy="221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28" imgW="253800" imgH="177480" progId="Equation.DSMT4">
                  <p:embed/>
                </p:oleObj>
              </mc:Choice>
              <mc:Fallback>
                <p:oleObj name="Equation" r:id="rId28" imgW="25380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929" y="4961019"/>
                        <a:ext cx="318431" cy="2210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9"/>
          <p:cNvGraphicFramePr>
            <a:graphicFrameLocks noChangeAspect="1"/>
          </p:cNvGraphicFramePr>
          <p:nvPr/>
        </p:nvGraphicFramePr>
        <p:xfrm>
          <a:off x="6643869" y="3807642"/>
          <a:ext cx="4032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30" imgW="253800" imgH="215640" progId="Equation.DSMT4">
                  <p:embed/>
                </p:oleObj>
              </mc:Choice>
              <mc:Fallback>
                <p:oleObj name="Equation" r:id="rId30" imgW="25380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869" y="3807642"/>
                        <a:ext cx="4032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9"/>
          <p:cNvGraphicFramePr>
            <a:graphicFrameLocks noChangeAspect="1"/>
          </p:cNvGraphicFramePr>
          <p:nvPr/>
        </p:nvGraphicFramePr>
        <p:xfrm>
          <a:off x="6312412" y="4541765"/>
          <a:ext cx="4032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32" imgW="253800" imgH="215640" progId="Equation.DSMT4">
                  <p:embed/>
                </p:oleObj>
              </mc:Choice>
              <mc:Fallback>
                <p:oleObj name="Equation" r:id="rId32" imgW="25380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2412" y="4541765"/>
                        <a:ext cx="4032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6677316" y="3278079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34" imgW="152268" imgH="164957" progId="Equation.DSMT4">
                  <p:embed/>
                </p:oleObj>
              </mc:Choice>
              <mc:Fallback>
                <p:oleObj name="Equation" r:id="rId34" imgW="152268" imgH="164957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316" y="3278079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9"/>
          <p:cNvGraphicFramePr>
            <a:graphicFrameLocks noChangeAspect="1"/>
          </p:cNvGraphicFramePr>
          <p:nvPr/>
        </p:nvGraphicFramePr>
        <p:xfrm>
          <a:off x="5577253" y="5984766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35" imgW="152268" imgH="164957" progId="Equation.DSMT4">
                  <p:embed/>
                </p:oleObj>
              </mc:Choice>
              <mc:Fallback>
                <p:oleObj name="Equation" r:id="rId35" imgW="152268" imgH="164957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7253" y="5984766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/>
        </p:nvGraphicFramePr>
        <p:xfrm>
          <a:off x="8037878" y="5576779"/>
          <a:ext cx="261937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36" imgW="164814" imgH="177492" progId="Equation.DSMT4">
                  <p:embed/>
                </p:oleObj>
              </mc:Choice>
              <mc:Fallback>
                <p:oleObj name="Equation" r:id="rId36" imgW="164814" imgH="17749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7878" y="5576779"/>
                        <a:ext cx="261937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9"/>
          <p:cNvGraphicFramePr>
            <a:graphicFrameLocks noChangeAspect="1"/>
          </p:cNvGraphicFramePr>
          <p:nvPr/>
        </p:nvGraphicFramePr>
        <p:xfrm>
          <a:off x="5596749" y="3731477"/>
          <a:ext cx="2809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37" imgW="177492" imgH="164814" progId="Equation.DSMT4">
                  <p:embed/>
                </p:oleObj>
              </mc:Choice>
              <mc:Fallback>
                <p:oleObj name="Equation" r:id="rId37" imgW="177492" imgH="16481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6749" y="3731477"/>
                        <a:ext cx="280987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44"/>
          <p:cNvSpPr/>
          <p:nvPr/>
        </p:nvSpPr>
        <p:spPr>
          <a:xfrm>
            <a:off x="5375640" y="3541604"/>
            <a:ext cx="2868613" cy="2884487"/>
          </a:xfrm>
          <a:prstGeom prst="arc">
            <a:avLst>
              <a:gd name="adj1" fmla="val 13533118"/>
              <a:gd name="adj2" fmla="val 16202209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2" name="Straight Connector 51"/>
          <p:cNvCxnSpPr/>
          <p:nvPr/>
        </p:nvCxnSpPr>
        <p:spPr>
          <a:xfrm>
            <a:off x="5809915" y="3967117"/>
            <a:ext cx="2302743" cy="17000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699070" y="4907443"/>
            <a:ext cx="225460" cy="480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925360" y="5734495"/>
            <a:ext cx="38984" cy="23036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11"/>
          <p:cNvGraphicFramePr>
            <a:graphicFrameLocks noChangeAspect="1"/>
          </p:cNvGraphicFramePr>
          <p:nvPr/>
        </p:nvGraphicFramePr>
        <p:xfrm>
          <a:off x="133239" y="4441346"/>
          <a:ext cx="2387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38" imgW="1193760" imgH="203040" progId="Equation.DSMT4">
                  <p:embed/>
                </p:oleObj>
              </mc:Choice>
              <mc:Fallback>
                <p:oleObj name="Equation" r:id="rId38" imgW="119376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9" y="4441346"/>
                        <a:ext cx="2387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11"/>
          <p:cNvGraphicFramePr>
            <a:graphicFrameLocks noChangeAspect="1"/>
          </p:cNvGraphicFramePr>
          <p:nvPr/>
        </p:nvGraphicFramePr>
        <p:xfrm>
          <a:off x="138649" y="5230664"/>
          <a:ext cx="2362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40" imgW="1180800" imgH="203040" progId="Equation.DSMT4">
                  <p:embed/>
                </p:oleObj>
              </mc:Choice>
              <mc:Fallback>
                <p:oleObj name="Equation" r:id="rId40" imgW="1180800" imgH="2030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649" y="5230664"/>
                        <a:ext cx="2362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1"/>
          <p:cNvGraphicFramePr>
            <a:graphicFrameLocks noChangeAspect="1"/>
          </p:cNvGraphicFramePr>
          <p:nvPr/>
        </p:nvGraphicFramePr>
        <p:xfrm>
          <a:off x="134351" y="6010535"/>
          <a:ext cx="233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42" imgW="1168200" imgH="203040" progId="Equation.DSMT4">
                  <p:embed/>
                </p:oleObj>
              </mc:Choice>
              <mc:Fallback>
                <p:oleObj name="Equation" r:id="rId42" imgW="1168200" imgH="2030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51" y="6010535"/>
                        <a:ext cx="2336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9"/>
          <p:cNvGraphicFramePr>
            <a:graphicFrameLocks noChangeAspect="1"/>
          </p:cNvGraphicFramePr>
          <p:nvPr/>
        </p:nvGraphicFramePr>
        <p:xfrm>
          <a:off x="1509276" y="4304820"/>
          <a:ext cx="5937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44" imgW="253800" imgH="215640" progId="Equation.DSMT4">
                  <p:embed/>
                </p:oleObj>
              </mc:Choice>
              <mc:Fallback>
                <p:oleObj name="Equation" r:id="rId44" imgW="253800" imgH="215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276" y="4304820"/>
                        <a:ext cx="5937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447864" y="4350857"/>
            <a:ext cx="287450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/>
              <a:t>Both contain chord </a:t>
            </a:r>
            <a:r>
              <a:rPr lang="en-CA" sz="2100" dirty="0" smtClean="0"/>
              <a:t>BC</a:t>
            </a:r>
            <a:endParaRPr lang="en-CA" sz="2100" dirty="0"/>
          </a:p>
        </p:txBody>
      </p:sp>
      <p:graphicFrame>
        <p:nvGraphicFramePr>
          <p:cNvPr id="64" name="Object 9"/>
          <p:cNvGraphicFramePr>
            <a:graphicFrameLocks noChangeAspect="1"/>
          </p:cNvGraphicFramePr>
          <p:nvPr/>
        </p:nvGraphicFramePr>
        <p:xfrm>
          <a:off x="1495422" y="5039107"/>
          <a:ext cx="5937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46" imgW="253800" imgH="215640" progId="Equation.DSMT4">
                  <p:embed/>
                </p:oleObj>
              </mc:Choice>
              <mc:Fallback>
                <p:oleObj name="Equation" r:id="rId46" imgW="253800" imgH="2156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2" y="5039107"/>
                        <a:ext cx="5937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588383" y="5108899"/>
            <a:ext cx="12394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 smtClean="0"/>
              <a:t>BD = BC</a:t>
            </a:r>
            <a:endParaRPr lang="en-CA" sz="2100" dirty="0"/>
          </a:p>
        </p:txBody>
      </p:sp>
      <p:graphicFrame>
        <p:nvGraphicFramePr>
          <p:cNvPr id="66" name="Object 9"/>
          <p:cNvGraphicFramePr>
            <a:graphicFrameLocks noChangeAspect="1"/>
          </p:cNvGraphicFramePr>
          <p:nvPr/>
        </p:nvGraphicFramePr>
        <p:xfrm>
          <a:off x="1558100" y="5808538"/>
          <a:ext cx="5349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48" imgW="228600" imgH="215640" progId="Equation.DSMT4">
                  <p:embed/>
                </p:oleObj>
              </mc:Choice>
              <mc:Fallback>
                <p:oleObj name="Equation" r:id="rId48" imgW="228600" imgH="215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100" y="5808538"/>
                        <a:ext cx="53498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550778" y="5807564"/>
            <a:ext cx="256147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 smtClean="0"/>
              <a:t>Both contain arc AD</a:t>
            </a:r>
            <a:endParaRPr lang="en-CA" sz="2100" dirty="0"/>
          </a:p>
        </p:txBody>
      </p:sp>
    </p:spTree>
    <p:extLst>
      <p:ext uri="{BB962C8B-B14F-4D97-AF65-F5344CB8AC3E}">
        <p14:creationId xmlns:p14="http://schemas.microsoft.com/office/powerpoint/2010/main" val="376846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2" grpId="0"/>
      <p:bldP spid="45" grpId="0" animBg="1"/>
      <p:bldP spid="45" grpId="1" animBg="1"/>
      <p:bldP spid="63" grpId="0"/>
      <p:bldP spid="65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204788" y="339725"/>
            <a:ext cx="8497887" cy="920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/>
              <a:t>4. The inscribed angle is equal to half of the central angle if they “contain” the same chord or arc</a:t>
            </a:r>
          </a:p>
          <a:p>
            <a:pPr eaLnBrk="1" hangingPunct="1"/>
            <a:endParaRPr lang="en-CA" smtClean="0"/>
          </a:p>
        </p:txBody>
      </p:sp>
      <p:sp>
        <p:nvSpPr>
          <p:cNvPr id="4" name="Oval 3"/>
          <p:cNvSpPr/>
          <p:nvPr/>
        </p:nvSpPr>
        <p:spPr>
          <a:xfrm>
            <a:off x="346075" y="1227138"/>
            <a:ext cx="2698750" cy="2700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1647825" y="2568575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>
            <a:stCxn id="5" idx="3"/>
            <a:endCxn id="4" idx="7"/>
          </p:cNvCxnSpPr>
          <p:nvPr/>
        </p:nvCxnSpPr>
        <p:spPr>
          <a:xfrm rot="5400000" flipH="1" flipV="1">
            <a:off x="1651000" y="1630363"/>
            <a:ext cx="1006475" cy="9906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1279525" y="2992438"/>
            <a:ext cx="1260475" cy="4635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754188" y="2459038"/>
            <a:ext cx="168275" cy="403225"/>
          </a:xfrm>
          <a:custGeom>
            <a:avLst/>
            <a:gdLst>
              <a:gd name="connsiteX0" fmla="*/ 77491 w 167898"/>
              <a:gd name="connsiteY0" fmla="*/ 0 h 402956"/>
              <a:gd name="connsiteX1" fmla="*/ 154983 w 167898"/>
              <a:gd name="connsiteY1" fmla="*/ 216976 h 402956"/>
              <a:gd name="connsiteX2" fmla="*/ 0 w 167898"/>
              <a:gd name="connsiteY2" fmla="*/ 402956 h 402956"/>
              <a:gd name="connsiteX3" fmla="*/ 0 w 167898"/>
              <a:gd name="connsiteY3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98" h="402956">
                <a:moveTo>
                  <a:pt x="77491" y="0"/>
                </a:moveTo>
                <a:cubicBezTo>
                  <a:pt x="122694" y="74908"/>
                  <a:pt x="167898" y="149817"/>
                  <a:pt x="154983" y="216976"/>
                </a:cubicBezTo>
                <a:cubicBezTo>
                  <a:pt x="142068" y="284135"/>
                  <a:pt x="0" y="402956"/>
                  <a:pt x="0" y="402956"/>
                </a:cubicBezTo>
                <a:lnTo>
                  <a:pt x="0" y="402956"/>
                </a:lnTo>
              </a:path>
            </a:pathLst>
          </a:custGeom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905000" y="2514600"/>
          <a:ext cx="298450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4" imgW="215640" imgH="177480" progId="Equation.DSMT4">
                  <p:embed/>
                </p:oleObj>
              </mc:Choice>
              <mc:Fallback>
                <p:oleObj name="Equation" r:id="rId4" imgW="21564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14600"/>
                        <a:ext cx="298450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2659063" y="1350963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1350963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360488" y="2392363"/>
          <a:ext cx="3063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2392363"/>
                        <a:ext cx="30638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052638" y="3829050"/>
          <a:ext cx="28257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3829050"/>
                        <a:ext cx="28257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1297781" y="2482057"/>
            <a:ext cx="2200275" cy="5127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6050" y="1871663"/>
          <a:ext cx="3063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2" imgW="164814" imgH="177492" progId="Equation.DSMT4">
                  <p:embed/>
                </p:oleObj>
              </mc:Choice>
              <mc:Fallback>
                <p:oleObj name="Equation" r:id="rId12" imgW="164814" imgH="17749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1871663"/>
                        <a:ext cx="306388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457200" y="1624013"/>
            <a:ext cx="2206625" cy="4254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402432" y="2104231"/>
            <a:ext cx="1797050" cy="168751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755650" y="1963738"/>
            <a:ext cx="168275" cy="403225"/>
          </a:xfrm>
          <a:custGeom>
            <a:avLst/>
            <a:gdLst>
              <a:gd name="connsiteX0" fmla="*/ 77491 w 167898"/>
              <a:gd name="connsiteY0" fmla="*/ 0 h 402956"/>
              <a:gd name="connsiteX1" fmla="*/ 154983 w 167898"/>
              <a:gd name="connsiteY1" fmla="*/ 216976 h 402956"/>
              <a:gd name="connsiteX2" fmla="*/ 0 w 167898"/>
              <a:gd name="connsiteY2" fmla="*/ 402956 h 402956"/>
              <a:gd name="connsiteX3" fmla="*/ 0 w 167898"/>
              <a:gd name="connsiteY3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98" h="402956">
                <a:moveTo>
                  <a:pt x="77491" y="0"/>
                </a:moveTo>
                <a:cubicBezTo>
                  <a:pt x="122694" y="74908"/>
                  <a:pt x="167898" y="149817"/>
                  <a:pt x="154983" y="216976"/>
                </a:cubicBezTo>
                <a:cubicBezTo>
                  <a:pt x="142068" y="284135"/>
                  <a:pt x="0" y="402956"/>
                  <a:pt x="0" y="402956"/>
                </a:cubicBezTo>
                <a:lnTo>
                  <a:pt x="0" y="402956"/>
                </a:lnTo>
              </a:path>
            </a:pathLst>
          </a:custGeom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914400" y="2057400"/>
          <a:ext cx="304800" cy="30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14" imgW="139680" imgH="139680" progId="Equation.DSMT4">
                  <p:embed/>
                </p:oleObj>
              </mc:Choice>
              <mc:Fallback>
                <p:oleObj name="Equation" r:id="rId14" imgW="13968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304800" cy="307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4194175" y="1235075"/>
          <a:ext cx="40830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16" imgW="1981200" imgH="190500" progId="Equation.DSMT4">
                  <p:embed/>
                </p:oleObj>
              </mc:Choice>
              <mc:Fallback>
                <p:oleObj name="Equation" r:id="rId16" imgW="1981200" imgH="1905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175" y="1235075"/>
                        <a:ext cx="4083050" cy="412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225925" y="1906588"/>
          <a:ext cx="40544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18" imgW="2057400" imgH="190500" progId="Equation.DSMT4">
                  <p:embed/>
                </p:oleObj>
              </mc:Choice>
              <mc:Fallback>
                <p:oleObj name="Equation" r:id="rId18" imgW="2057400" imgH="1905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1906588"/>
                        <a:ext cx="4054475" cy="396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ction Button: Forward or Next 24">
            <a:hlinkClick r:id="rId20" highlightClick="1"/>
          </p:cNvPr>
          <p:cNvSpPr/>
          <p:nvPr/>
        </p:nvSpPr>
        <p:spPr>
          <a:xfrm>
            <a:off x="5189538" y="3136900"/>
            <a:ext cx="487362" cy="4254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867400" y="3200400"/>
            <a:ext cx="227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Central Angle Applet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4191000" y="2514600"/>
          <a:ext cx="395749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21" imgW="1320227" imgH="177723" progId="Equation.DSMT4">
                  <p:embed/>
                </p:oleObj>
              </mc:Choice>
              <mc:Fallback>
                <p:oleObj name="Equation" r:id="rId21" imgW="1320227" imgH="177723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514600"/>
                        <a:ext cx="395749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3"/>
              </a:rPr>
              <a:t>www.BCMath.ca</a:t>
            </a:r>
            <a:r>
              <a:rPr lang="en-US" sz="1000" dirty="0"/>
              <a:t> </a:t>
            </a:r>
          </a:p>
        </p:txBody>
      </p:sp>
      <p:sp>
        <p:nvSpPr>
          <p:cNvPr id="44" name="Oval 43"/>
          <p:cNvSpPr/>
          <p:nvPr/>
        </p:nvSpPr>
        <p:spPr>
          <a:xfrm>
            <a:off x="5257800" y="3819525"/>
            <a:ext cx="2870200" cy="2886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45" name="Straight Connector 44"/>
          <p:cNvCxnSpPr>
            <a:endCxn id="44" idx="7"/>
          </p:cNvCxnSpPr>
          <p:nvPr/>
        </p:nvCxnSpPr>
        <p:spPr>
          <a:xfrm rot="5400000" flipH="1" flipV="1">
            <a:off x="6706395" y="4256881"/>
            <a:ext cx="1014412" cy="9874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5783264" y="4140200"/>
            <a:ext cx="922336" cy="1117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4" idx="7"/>
          </p:cNvCxnSpPr>
          <p:nvPr/>
        </p:nvCxnSpPr>
        <p:spPr>
          <a:xfrm flipH="1">
            <a:off x="6096000" y="4242181"/>
            <a:ext cx="1611669" cy="231102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44" idx="7"/>
          </p:cNvCxnSpPr>
          <p:nvPr/>
        </p:nvCxnSpPr>
        <p:spPr>
          <a:xfrm>
            <a:off x="5783263" y="4140200"/>
            <a:ext cx="1924050" cy="1031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9"/>
          <p:cNvGraphicFramePr>
            <a:graphicFrameLocks noChangeAspect="1"/>
          </p:cNvGraphicFramePr>
          <p:nvPr/>
        </p:nvGraphicFramePr>
        <p:xfrm>
          <a:off x="7397221" y="4247622"/>
          <a:ext cx="201612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24" imgW="126720" imgH="126720" progId="Equation.DSMT4">
                  <p:embed/>
                </p:oleObj>
              </mc:Choice>
              <mc:Fallback>
                <p:oleObj name="Equation" r:id="rId24" imgW="126720" imgH="1267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221" y="4247622"/>
                        <a:ext cx="201612" cy="198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9"/>
          <p:cNvGraphicFramePr>
            <a:graphicFrameLocks noChangeAspect="1"/>
          </p:cNvGraphicFramePr>
          <p:nvPr/>
        </p:nvGraphicFramePr>
        <p:xfrm>
          <a:off x="7804150" y="4936066"/>
          <a:ext cx="222702" cy="260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26" imgW="139680" imgH="164880" progId="Equation.DSMT4">
                  <p:embed/>
                </p:oleObj>
              </mc:Choice>
              <mc:Fallback>
                <p:oleObj name="Equation" r:id="rId26" imgW="139680" imgH="1648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150" y="4936066"/>
                        <a:ext cx="222702" cy="2608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/>
          <p:cNvGraphicFramePr>
            <a:graphicFrameLocks noChangeAspect="1"/>
          </p:cNvGraphicFramePr>
          <p:nvPr/>
        </p:nvGraphicFramePr>
        <p:xfrm>
          <a:off x="6551613" y="4856165"/>
          <a:ext cx="3825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28" imgW="241200" imgH="215640" progId="Equation.DSMT4">
                  <p:embed/>
                </p:oleObj>
              </mc:Choice>
              <mc:Fallback>
                <p:oleObj name="Equation" r:id="rId28" imgW="241200" imgH="215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13" y="4856165"/>
                        <a:ext cx="382587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9"/>
          <p:cNvGraphicFramePr>
            <a:graphicFrameLocks noChangeAspect="1"/>
          </p:cNvGraphicFramePr>
          <p:nvPr/>
        </p:nvGraphicFramePr>
        <p:xfrm>
          <a:off x="5575300" y="3919538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30" imgW="152268" imgH="164957" progId="Equation.DSMT4">
                  <p:embed/>
                </p:oleObj>
              </mc:Choice>
              <mc:Fallback>
                <p:oleObj name="Equation" r:id="rId30" imgW="152268" imgH="164957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3919538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9"/>
          <p:cNvGraphicFramePr>
            <a:graphicFrameLocks noChangeAspect="1"/>
          </p:cNvGraphicFramePr>
          <p:nvPr/>
        </p:nvGraphicFramePr>
        <p:xfrm>
          <a:off x="7708900" y="4035425"/>
          <a:ext cx="24288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32" imgW="152268" imgH="164957" progId="Equation.DSMT4">
                  <p:embed/>
                </p:oleObj>
              </mc:Choice>
              <mc:Fallback>
                <p:oleObj name="Equation" r:id="rId32" imgW="152268" imgH="164957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4035425"/>
                        <a:ext cx="242888" cy="26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9"/>
          <p:cNvGraphicFramePr>
            <a:graphicFrameLocks noChangeAspect="1"/>
          </p:cNvGraphicFramePr>
          <p:nvPr/>
        </p:nvGraphicFramePr>
        <p:xfrm>
          <a:off x="6497638" y="5251450"/>
          <a:ext cx="2603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34" imgW="164814" imgH="177492" progId="Equation.DSMT4">
                  <p:embed/>
                </p:oleObj>
              </mc:Choice>
              <mc:Fallback>
                <p:oleObj name="Equation" r:id="rId34" imgW="164814" imgH="177492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638" y="5251450"/>
                        <a:ext cx="26035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9"/>
          <p:cNvGraphicFramePr>
            <a:graphicFrameLocks noChangeAspect="1"/>
          </p:cNvGraphicFramePr>
          <p:nvPr/>
        </p:nvGraphicFramePr>
        <p:xfrm>
          <a:off x="5830887" y="6499225"/>
          <a:ext cx="2651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36" imgW="164880" imgH="177480" progId="Equation.DSMT4">
                  <p:embed/>
                </p:oleObj>
              </mc:Choice>
              <mc:Fallback>
                <p:oleObj name="Equation" r:id="rId36" imgW="164880" imgH="177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887" y="6499225"/>
                        <a:ext cx="265113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9"/>
          <p:cNvGraphicFramePr>
            <a:graphicFrameLocks noChangeAspect="1"/>
          </p:cNvGraphicFramePr>
          <p:nvPr/>
        </p:nvGraphicFramePr>
        <p:xfrm>
          <a:off x="6068482" y="6146802"/>
          <a:ext cx="222250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38" imgW="139680" imgH="139680" progId="Equation.DSMT4">
                  <p:embed/>
                </p:oleObj>
              </mc:Choice>
              <mc:Fallback>
                <p:oleObj name="Equation" r:id="rId38" imgW="139680" imgH="1396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8482" y="6146802"/>
                        <a:ext cx="222250" cy="220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15900" y="4292600"/>
            <a:ext cx="46826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 smtClean="0"/>
              <a:t>Find the value of the “x”, “y”, and “z”</a:t>
            </a:r>
            <a:endParaRPr lang="en-CA" sz="2200" dirty="0"/>
          </a:p>
        </p:txBody>
      </p:sp>
      <p:cxnSp>
        <p:nvCxnSpPr>
          <p:cNvPr id="62" name="Straight Connector 61"/>
          <p:cNvCxnSpPr/>
          <p:nvPr/>
        </p:nvCxnSpPr>
        <p:spPr>
          <a:xfrm flipH="1" flipV="1">
            <a:off x="5791200" y="4114800"/>
            <a:ext cx="304800" cy="24384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684961" y="522869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7" name="Straight Connector 66"/>
          <p:cNvCxnSpPr>
            <a:stCxn id="44" idx="6"/>
          </p:cNvCxnSpPr>
          <p:nvPr/>
        </p:nvCxnSpPr>
        <p:spPr>
          <a:xfrm flipH="1" flipV="1">
            <a:off x="5799668" y="4148668"/>
            <a:ext cx="2328332" cy="111389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4" idx="6"/>
          </p:cNvCxnSpPr>
          <p:nvPr/>
        </p:nvCxnSpPr>
        <p:spPr>
          <a:xfrm flipH="1" flipV="1">
            <a:off x="7713134" y="4267200"/>
            <a:ext cx="414866" cy="99536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15900" y="4737100"/>
            <a:ext cx="384271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 smtClean="0">
                <a:solidFill>
                  <a:srgbClr val="FF0000"/>
                </a:solidFill>
                <a:latin typeface="+mj-lt"/>
              </a:rPr>
              <a:t>Angle AOB is a central Angle</a:t>
            </a:r>
            <a:endParaRPr lang="en-CA" sz="21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190500" y="5207000"/>
            <a:ext cx="47083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 smtClean="0">
                <a:solidFill>
                  <a:srgbClr val="FF0000"/>
                </a:solidFill>
                <a:latin typeface="+mj-lt"/>
              </a:rPr>
              <a:t>“x” and “y” are both inscribed angles</a:t>
            </a:r>
            <a:endParaRPr lang="en-CA" sz="21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75" name="Object 2"/>
          <p:cNvGraphicFramePr>
            <a:graphicFrameLocks noChangeAspect="1"/>
          </p:cNvGraphicFramePr>
          <p:nvPr/>
        </p:nvGraphicFramePr>
        <p:xfrm>
          <a:off x="341313" y="5638800"/>
          <a:ext cx="1233487" cy="411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40" imgW="533160" imgH="177480" progId="Equation.DSMT4">
                  <p:embed/>
                </p:oleObj>
              </mc:Choice>
              <mc:Fallback>
                <p:oleObj name="Equation" r:id="rId40" imgW="53316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5638800"/>
                        <a:ext cx="1233487" cy="411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2"/>
          <p:cNvGraphicFramePr>
            <a:graphicFrameLocks noChangeAspect="1"/>
          </p:cNvGraphicFramePr>
          <p:nvPr/>
        </p:nvGraphicFramePr>
        <p:xfrm>
          <a:off x="2584450" y="5635625"/>
          <a:ext cx="1263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42" imgW="545760" imgH="203040" progId="Equation.DSMT4">
                  <p:embed/>
                </p:oleObj>
              </mc:Choice>
              <mc:Fallback>
                <p:oleObj name="Equation" r:id="rId42" imgW="545760" imgH="2030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5635625"/>
                        <a:ext cx="12636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152400" y="6032500"/>
            <a:ext cx="44326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 smtClean="0">
                <a:solidFill>
                  <a:srgbClr val="FF0000"/>
                </a:solidFill>
                <a:latin typeface="+mj-lt"/>
              </a:rPr>
              <a:t>“z” is part of an isosceles triangle</a:t>
            </a:r>
            <a:endParaRPr lang="en-CA" sz="21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78" name="Object 2"/>
          <p:cNvGraphicFramePr>
            <a:graphicFrameLocks noChangeAspect="1"/>
          </p:cNvGraphicFramePr>
          <p:nvPr/>
        </p:nvGraphicFramePr>
        <p:xfrm>
          <a:off x="368300" y="6396037"/>
          <a:ext cx="12033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44" imgW="520560" imgH="177480" progId="Equation.DSMT4">
                  <p:embed/>
                </p:oleObj>
              </mc:Choice>
              <mc:Fallback>
                <p:oleObj name="Equation" r:id="rId44" imgW="520560" imgH="177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6396037"/>
                        <a:ext cx="120332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17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5" grpId="0" animBg="1"/>
      <p:bldP spid="26" grpId="0"/>
      <p:bldP spid="44" grpId="0" animBg="1"/>
      <p:bldP spid="59" grpId="0"/>
      <p:bldP spid="66" grpId="0" animBg="1"/>
      <p:bldP spid="73" grpId="0"/>
      <p:bldP spid="74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entral equals double inscribed video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76200" y="2997200"/>
            <a:ext cx="6057900" cy="3708399"/>
          </a:xfrm>
          <a:prstGeom prst="rect">
            <a:avLst/>
          </a:prstGeom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04800" y="728008"/>
            <a:ext cx="515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 dirty="0">
                <a:solidFill>
                  <a:srgbClr val="FF0000"/>
                </a:solidFill>
                <a:latin typeface="+mj-lt"/>
              </a:rPr>
              <a:t>In a situation when the two radii’s are </a:t>
            </a:r>
            <a:r>
              <a:rPr lang="en-CA" sz="2400" dirty="0" smtClean="0">
                <a:solidFill>
                  <a:srgbClr val="FF0000"/>
                </a:solidFill>
                <a:latin typeface="+mj-lt"/>
              </a:rPr>
              <a:t>moved </a:t>
            </a:r>
            <a:r>
              <a:rPr lang="en-CA" sz="2400" dirty="0">
                <a:solidFill>
                  <a:srgbClr val="FF0000"/>
                </a:solidFill>
                <a:latin typeface="+mj-lt"/>
              </a:rPr>
              <a:t>past the center of the circle, </a:t>
            </a:r>
            <a:r>
              <a:rPr lang="en-CA" sz="2400" dirty="0" smtClean="0">
                <a:solidFill>
                  <a:srgbClr val="FF0000"/>
                </a:solidFill>
                <a:latin typeface="+mj-lt"/>
              </a:rPr>
              <a:t>the Central </a:t>
            </a:r>
            <a:r>
              <a:rPr lang="en-CA" sz="2400" dirty="0">
                <a:solidFill>
                  <a:srgbClr val="FF0000"/>
                </a:solidFill>
                <a:latin typeface="+mj-lt"/>
              </a:rPr>
              <a:t>angle will be the outer angle AOB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5683250" y="365125"/>
            <a:ext cx="2698750" cy="2700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6985000" y="1706563"/>
            <a:ext cx="71438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>
            <a:stCxn id="5" idx="3"/>
            <a:endCxn id="4" idx="0"/>
          </p:cNvCxnSpPr>
          <p:nvPr/>
        </p:nvCxnSpPr>
        <p:spPr>
          <a:xfrm rot="5400000" flipH="1" flipV="1">
            <a:off x="6312694" y="1048544"/>
            <a:ext cx="1403350" cy="365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122194" y="2015332"/>
            <a:ext cx="1176337" cy="6096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7110413" y="1662113"/>
          <a:ext cx="684212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7" imgW="494870" imgH="177646" progId="Equation.DSMT4">
                  <p:embed/>
                </p:oleObj>
              </mc:Choice>
              <mc:Fallback>
                <p:oleObj name="Equation" r:id="rId7" imgW="494870" imgH="177646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1662113"/>
                        <a:ext cx="684212" cy="24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970713" y="76200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3" y="76200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6697663" y="1530350"/>
          <a:ext cx="3063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1" imgW="164814" imgH="177492" progId="Equation.DSMT4">
                  <p:embed/>
                </p:oleObj>
              </mc:Choice>
              <mc:Fallback>
                <p:oleObj name="Equation" r:id="rId11" imgW="164814" imgH="177492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663" y="1530350"/>
                        <a:ext cx="30638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6213475" y="2903538"/>
          <a:ext cx="28257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3" imgW="152268" imgH="164957" progId="Equation.DSMT4">
                  <p:embed/>
                </p:oleObj>
              </mc:Choice>
              <mc:Fallback>
                <p:oleObj name="Equation" r:id="rId13" imgW="152268" imgH="164957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2903538"/>
                        <a:ext cx="282575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5452270" y="1329531"/>
            <a:ext cx="2525712" cy="63182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484813" y="1011238"/>
          <a:ext cx="3063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5" imgW="164814" imgH="177492" progId="Equation.DSMT4">
                  <p:embed/>
                </p:oleObj>
              </mc:Choice>
              <mc:Fallback>
                <p:oleObj name="Equation" r:id="rId15" imgW="164814" imgH="17749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1011238"/>
                        <a:ext cx="306387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>
            <a:endCxn id="4" idx="0"/>
          </p:cNvCxnSpPr>
          <p:nvPr/>
        </p:nvCxnSpPr>
        <p:spPr>
          <a:xfrm flipV="1">
            <a:off x="5794375" y="365125"/>
            <a:ext cx="1238250" cy="82391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V="1">
            <a:off x="5228431" y="1754982"/>
            <a:ext cx="1735137" cy="6032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5894388" y="1071563"/>
            <a:ext cx="168275" cy="403225"/>
          </a:xfrm>
          <a:custGeom>
            <a:avLst/>
            <a:gdLst>
              <a:gd name="connsiteX0" fmla="*/ 77491 w 167898"/>
              <a:gd name="connsiteY0" fmla="*/ 0 h 402956"/>
              <a:gd name="connsiteX1" fmla="*/ 154983 w 167898"/>
              <a:gd name="connsiteY1" fmla="*/ 216976 h 402956"/>
              <a:gd name="connsiteX2" fmla="*/ 0 w 167898"/>
              <a:gd name="connsiteY2" fmla="*/ 402956 h 402956"/>
              <a:gd name="connsiteX3" fmla="*/ 0 w 167898"/>
              <a:gd name="connsiteY3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98" h="402956">
                <a:moveTo>
                  <a:pt x="77491" y="0"/>
                </a:moveTo>
                <a:cubicBezTo>
                  <a:pt x="122694" y="74908"/>
                  <a:pt x="167898" y="149817"/>
                  <a:pt x="154983" y="216976"/>
                </a:cubicBezTo>
                <a:cubicBezTo>
                  <a:pt x="142068" y="284135"/>
                  <a:pt x="0" y="402956"/>
                  <a:pt x="0" y="402956"/>
                </a:cubicBezTo>
                <a:lnTo>
                  <a:pt x="0" y="402956"/>
                </a:lnTo>
              </a:path>
            </a:pathLst>
          </a:cu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6064250" y="1176338"/>
          <a:ext cx="666750" cy="24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7" imgW="482181" imgH="177646" progId="Equation.DSMT4">
                  <p:embed/>
                </p:oleObj>
              </mc:Choice>
              <mc:Fallback>
                <p:oleObj name="Equation" r:id="rId17" imgW="482181" imgH="177646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1176338"/>
                        <a:ext cx="666750" cy="24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17"/>
          <p:cNvSpPr/>
          <p:nvPr/>
        </p:nvSpPr>
        <p:spPr>
          <a:xfrm>
            <a:off x="6913563" y="1636713"/>
            <a:ext cx="247650" cy="246062"/>
          </a:xfrm>
          <a:prstGeom prst="arc">
            <a:avLst>
              <a:gd name="adj1" fmla="val 15542755"/>
              <a:gd name="adj2" fmla="val 7441148"/>
            </a:avLst>
          </a:prstGeom>
          <a:ln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8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vide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video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I)  Proving Angle Properties: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452438" y="1147763"/>
            <a:ext cx="2881312" cy="287972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847850" y="2554288"/>
            <a:ext cx="71438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>
            <a:stCxn id="5" idx="3"/>
            <a:endCxn id="4" idx="3"/>
          </p:cNvCxnSpPr>
          <p:nvPr/>
        </p:nvCxnSpPr>
        <p:spPr>
          <a:xfrm rot="5400000">
            <a:off x="871537" y="2619376"/>
            <a:ext cx="989013" cy="982662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5"/>
          </p:cNvCxnSpPr>
          <p:nvPr/>
        </p:nvCxnSpPr>
        <p:spPr>
          <a:xfrm rot="16200000" flipH="1">
            <a:off x="2275682" y="2248693"/>
            <a:ext cx="577850" cy="131286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" idx="0"/>
          </p:cNvCxnSpPr>
          <p:nvPr/>
        </p:nvCxnSpPr>
        <p:spPr>
          <a:xfrm rot="16200000" flipV="1">
            <a:off x="1526381" y="1513682"/>
            <a:ext cx="2046287" cy="13144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0"/>
            <a:endCxn id="4" idx="3"/>
          </p:cNvCxnSpPr>
          <p:nvPr/>
        </p:nvCxnSpPr>
        <p:spPr>
          <a:xfrm rot="16200000" flipH="1" flipV="1">
            <a:off x="154782" y="1867694"/>
            <a:ext cx="2457450" cy="101758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3088" y="3568700"/>
          <a:ext cx="3302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3568700"/>
                        <a:ext cx="3302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71650" y="873125"/>
          <a:ext cx="2587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3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873125"/>
                        <a:ext cx="25876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190875" y="3125788"/>
          <a:ext cx="2984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4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125788"/>
                        <a:ext cx="298450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758950" y="2292350"/>
          <a:ext cx="2794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5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2292350"/>
                        <a:ext cx="2794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408363" y="1112838"/>
          <a:ext cx="38115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6" name="Equation" r:id="rId12" imgW="1879560" imgH="177480" progId="Equation.DSMT4">
                  <p:embed/>
                </p:oleObj>
              </mc:Choice>
              <mc:Fallback>
                <p:oleObj name="Equation" r:id="rId12" imgW="187956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1112838"/>
                        <a:ext cx="38115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>
            <a:stCxn id="4" idx="0"/>
            <a:endCxn id="4" idx="4"/>
          </p:cNvCxnSpPr>
          <p:nvPr/>
        </p:nvCxnSpPr>
        <p:spPr>
          <a:xfrm rot="16200000" flipH="1">
            <a:off x="453231" y="2586832"/>
            <a:ext cx="2879725" cy="1588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234113" y="1473200"/>
          <a:ext cx="11096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7" name="Equation" r:id="rId14" imgW="812520" imgH="406080" progId="Equation.DSMT4">
                  <p:embed/>
                </p:oleObj>
              </mc:Choice>
              <mc:Fallback>
                <p:oleObj name="Equation" r:id="rId14" imgW="81252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1473200"/>
                        <a:ext cx="1109662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9"/>
          <p:cNvGraphicFramePr>
            <a:graphicFrameLocks noChangeAspect="1"/>
          </p:cNvGraphicFramePr>
          <p:nvPr/>
        </p:nvGraphicFramePr>
        <p:xfrm>
          <a:off x="4556125" y="1484313"/>
          <a:ext cx="9366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8" name="Equation" r:id="rId16" imgW="685800" imgH="406080" progId="Equation.DSMT4">
                  <p:embed/>
                </p:oleObj>
              </mc:Choice>
              <mc:Fallback>
                <p:oleObj name="Equation" r:id="rId16" imgW="685800" imgH="406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1484313"/>
                        <a:ext cx="936625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0"/>
          <p:cNvGraphicFramePr>
            <a:graphicFrameLocks noChangeAspect="1"/>
          </p:cNvGraphicFramePr>
          <p:nvPr/>
        </p:nvGraphicFramePr>
        <p:xfrm>
          <a:off x="3967163" y="2552700"/>
          <a:ext cx="1042987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9" name="Equation" r:id="rId18" imgW="622080" imgH="177480" progId="Equation.DSMT4">
                  <p:embed/>
                </p:oleObj>
              </mc:Choice>
              <mc:Fallback>
                <p:oleObj name="Equation" r:id="rId18" imgW="62208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2552700"/>
                        <a:ext cx="1042987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1"/>
          <p:cNvGraphicFramePr>
            <a:graphicFrameLocks noChangeAspect="1"/>
          </p:cNvGraphicFramePr>
          <p:nvPr/>
        </p:nvGraphicFramePr>
        <p:xfrm>
          <a:off x="5368925" y="2490788"/>
          <a:ext cx="7445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0" name="Equation" r:id="rId20" imgW="444240" imgH="215640" progId="Equation.DSMT4">
                  <p:embed/>
                </p:oleObj>
              </mc:Choice>
              <mc:Fallback>
                <p:oleObj name="Equation" r:id="rId20" imgW="444240" imgH="215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925" y="2490788"/>
                        <a:ext cx="74453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2"/>
          <p:cNvGraphicFramePr>
            <a:graphicFrameLocks noChangeAspect="1"/>
          </p:cNvGraphicFramePr>
          <p:nvPr/>
        </p:nvGraphicFramePr>
        <p:xfrm>
          <a:off x="6523038" y="2540000"/>
          <a:ext cx="1065212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1" name="Equation" r:id="rId22" imgW="634680" imgH="177480" progId="Equation.DSMT4">
                  <p:embed/>
                </p:oleObj>
              </mc:Choice>
              <mc:Fallback>
                <p:oleObj name="Equation" r:id="rId22" imgW="63468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2540000"/>
                        <a:ext cx="1065212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3"/>
          <p:cNvGraphicFramePr>
            <a:graphicFrameLocks noChangeAspect="1"/>
          </p:cNvGraphicFramePr>
          <p:nvPr/>
        </p:nvGraphicFramePr>
        <p:xfrm>
          <a:off x="7908925" y="2479675"/>
          <a:ext cx="7445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2" name="Equation" r:id="rId24" imgW="444240" imgH="215640" progId="Equation.DSMT4">
                  <p:embed/>
                </p:oleObj>
              </mc:Choice>
              <mc:Fallback>
                <p:oleObj name="Equation" r:id="rId24" imgW="444240" imgH="215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8925" y="2479675"/>
                        <a:ext cx="744538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4"/>
          <p:cNvGraphicFramePr>
            <a:graphicFrameLocks noChangeAspect="1"/>
          </p:cNvGraphicFramePr>
          <p:nvPr/>
        </p:nvGraphicFramePr>
        <p:xfrm>
          <a:off x="1009650" y="3127375"/>
          <a:ext cx="212725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3" name="Equation" r:id="rId25" imgW="126720" imgH="139680" progId="Equation.DSMT4">
                  <p:embed/>
                </p:oleObj>
              </mc:Choice>
              <mc:Fallback>
                <p:oleObj name="Equation" r:id="rId25" imgW="126720" imgH="1396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3127375"/>
                        <a:ext cx="212725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5"/>
          <p:cNvGraphicFramePr>
            <a:graphicFrameLocks noChangeAspect="1"/>
          </p:cNvGraphicFramePr>
          <p:nvPr/>
        </p:nvGraphicFramePr>
        <p:xfrm>
          <a:off x="1674813" y="1485900"/>
          <a:ext cx="212725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4" name="Equation" r:id="rId27" imgW="126720" imgH="139680" progId="Equation.DSMT4">
                  <p:embed/>
                </p:oleObj>
              </mc:Choice>
              <mc:Fallback>
                <p:oleObj name="Equation" r:id="rId27" imgW="126720" imgH="1396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1485900"/>
                        <a:ext cx="212725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7"/>
          <p:cNvGraphicFramePr>
            <a:graphicFrameLocks noChangeAspect="1"/>
          </p:cNvGraphicFramePr>
          <p:nvPr/>
        </p:nvGraphicFramePr>
        <p:xfrm>
          <a:off x="2790825" y="2851150"/>
          <a:ext cx="2349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Equation" r:id="rId29" imgW="139680" imgH="164880" progId="Equation.DSMT4">
                  <p:embed/>
                </p:oleObj>
              </mc:Choice>
              <mc:Fallback>
                <p:oleObj name="Equation" r:id="rId29" imgW="139680" imgH="1648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2851150"/>
                        <a:ext cx="2349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8"/>
          <p:cNvGraphicFramePr>
            <a:graphicFrameLocks noChangeAspect="1"/>
          </p:cNvGraphicFramePr>
          <p:nvPr/>
        </p:nvGraphicFramePr>
        <p:xfrm>
          <a:off x="7558088" y="2516188"/>
          <a:ext cx="38417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6" name="Equation" r:id="rId31" imgW="228600" imgH="203040" progId="Equation.DSMT4">
                  <p:embed/>
                </p:oleObj>
              </mc:Choice>
              <mc:Fallback>
                <p:oleObj name="Equation" r:id="rId31" imgW="228600" imgH="2030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8088" y="2516188"/>
                        <a:ext cx="38417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9"/>
          <p:cNvGraphicFramePr>
            <a:graphicFrameLocks noChangeAspect="1"/>
          </p:cNvGraphicFramePr>
          <p:nvPr/>
        </p:nvGraphicFramePr>
        <p:xfrm>
          <a:off x="4999038" y="2549525"/>
          <a:ext cx="36353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7" name="Equation" r:id="rId33" imgW="215640" imgH="177480" progId="Equation.DSMT4">
                  <p:embed/>
                </p:oleObj>
              </mc:Choice>
              <mc:Fallback>
                <p:oleObj name="Equation" r:id="rId33" imgW="215640" imgH="177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2549525"/>
                        <a:ext cx="363537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20"/>
          <p:cNvGraphicFramePr>
            <a:graphicFrameLocks noChangeAspect="1"/>
          </p:cNvGraphicFramePr>
          <p:nvPr/>
        </p:nvGraphicFramePr>
        <p:xfrm>
          <a:off x="1885950" y="1457325"/>
          <a:ext cx="2349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8" name="Equation" r:id="rId35" imgW="139680" imgH="164880" progId="Equation.DSMT4">
                  <p:embed/>
                </p:oleObj>
              </mc:Choice>
              <mc:Fallback>
                <p:oleObj name="Equation" r:id="rId35" imgW="139680" imgH="1648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1457325"/>
                        <a:ext cx="2349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Heart 48"/>
          <p:cNvSpPr/>
          <p:nvPr/>
        </p:nvSpPr>
        <p:spPr>
          <a:xfrm>
            <a:off x="1706563" y="2770188"/>
            <a:ext cx="163512" cy="163512"/>
          </a:xfrm>
          <a:prstGeom prst="hear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43" name="Object 21"/>
          <p:cNvGraphicFramePr>
            <a:graphicFrameLocks noChangeAspect="1"/>
          </p:cNvGraphicFramePr>
          <p:nvPr/>
        </p:nvGraphicFramePr>
        <p:xfrm>
          <a:off x="3719513" y="3027363"/>
          <a:ext cx="1042987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9" name="Equation" r:id="rId36" imgW="622080" imgH="177480" progId="Equation.DSMT4">
                  <p:embed/>
                </p:oleObj>
              </mc:Choice>
              <mc:Fallback>
                <p:oleObj name="Equation" r:id="rId36" imgW="622080" imgH="177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027363"/>
                        <a:ext cx="1042987" cy="296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2"/>
          <p:cNvGraphicFramePr>
            <a:graphicFrameLocks noChangeAspect="1"/>
          </p:cNvGraphicFramePr>
          <p:nvPr/>
        </p:nvGraphicFramePr>
        <p:xfrm>
          <a:off x="4694238" y="3038475"/>
          <a:ext cx="98901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0" name="Equation" r:id="rId37" imgW="647640" imgH="177480" progId="Equation.DSMT4">
                  <p:embed/>
                </p:oleObj>
              </mc:Choice>
              <mc:Fallback>
                <p:oleObj name="Equation" r:id="rId37" imgW="64764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8" y="3038475"/>
                        <a:ext cx="989012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3"/>
          <p:cNvGraphicFramePr>
            <a:graphicFrameLocks noChangeAspect="1"/>
          </p:cNvGraphicFramePr>
          <p:nvPr/>
        </p:nvGraphicFramePr>
        <p:xfrm>
          <a:off x="1730375" y="4006850"/>
          <a:ext cx="3222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1" name="Equation" r:id="rId39" imgW="177480" imgH="164880" progId="Equation.DSMT4">
                  <p:embed/>
                </p:oleObj>
              </mc:Choice>
              <mc:Fallback>
                <p:oleObj name="Equation" r:id="rId39" imgW="177480" imgH="1648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4006850"/>
                        <a:ext cx="3222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4"/>
          <p:cNvGraphicFramePr>
            <a:graphicFrameLocks noChangeAspect="1"/>
          </p:cNvGraphicFramePr>
          <p:nvPr/>
        </p:nvGraphicFramePr>
        <p:xfrm>
          <a:off x="5664200" y="2979738"/>
          <a:ext cx="5318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2" name="Equation" r:id="rId41" imgW="317160" imgH="215640" progId="Equation.DSMT4">
                  <p:embed/>
                </p:oleObj>
              </mc:Choice>
              <mc:Fallback>
                <p:oleObj name="Equation" r:id="rId41" imgW="317160" imgH="215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2979738"/>
                        <a:ext cx="531813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5"/>
          <p:cNvGraphicFramePr>
            <a:graphicFrameLocks noChangeAspect="1"/>
          </p:cNvGraphicFramePr>
          <p:nvPr/>
        </p:nvGraphicFramePr>
        <p:xfrm>
          <a:off x="6478588" y="3043238"/>
          <a:ext cx="94456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3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8" y="3043238"/>
                        <a:ext cx="944562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26"/>
          <p:cNvGraphicFramePr>
            <a:graphicFrameLocks noChangeAspect="1"/>
          </p:cNvGraphicFramePr>
          <p:nvPr/>
        </p:nvGraphicFramePr>
        <p:xfrm>
          <a:off x="7402513" y="3049588"/>
          <a:ext cx="939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4" name="Equation" r:id="rId45" imgW="647640" imgH="177480" progId="Equation.DSMT4">
                  <p:embed/>
                </p:oleObj>
              </mc:Choice>
              <mc:Fallback>
                <p:oleObj name="Equation" r:id="rId45" imgW="647640" imgH="177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3049588"/>
                        <a:ext cx="939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27"/>
          <p:cNvGraphicFramePr>
            <a:graphicFrameLocks noChangeAspect="1"/>
          </p:cNvGraphicFramePr>
          <p:nvPr/>
        </p:nvGraphicFramePr>
        <p:xfrm>
          <a:off x="8335963" y="2989263"/>
          <a:ext cx="53181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5" name="Equation" r:id="rId47" imgW="317160" imgH="215640" progId="Equation.DSMT4">
                  <p:embed/>
                </p:oleObj>
              </mc:Choice>
              <mc:Fallback>
                <p:oleObj name="Equation" r:id="rId47" imgW="317160" imgH="2156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963" y="2989263"/>
                        <a:ext cx="53181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Isosceles Triangle 56"/>
          <p:cNvSpPr/>
          <p:nvPr/>
        </p:nvSpPr>
        <p:spPr>
          <a:xfrm>
            <a:off x="1938338" y="2757488"/>
            <a:ext cx="177800" cy="1905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graphicFrame>
        <p:nvGraphicFramePr>
          <p:cNvPr id="1050" name="Object 28"/>
          <p:cNvGraphicFramePr>
            <a:graphicFrameLocks noChangeAspect="1"/>
          </p:cNvGraphicFramePr>
          <p:nvPr/>
        </p:nvGraphicFramePr>
        <p:xfrm>
          <a:off x="4351338" y="3568700"/>
          <a:ext cx="98901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6" name="Equation" r:id="rId48" imgW="647640" imgH="177480" progId="Equation.DSMT4">
                  <p:embed/>
                </p:oleObj>
              </mc:Choice>
              <mc:Fallback>
                <p:oleObj name="Equation" r:id="rId48" imgW="647640" imgH="177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3568700"/>
                        <a:ext cx="989012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29"/>
          <p:cNvGraphicFramePr>
            <a:graphicFrameLocks noChangeAspect="1"/>
          </p:cNvGraphicFramePr>
          <p:nvPr/>
        </p:nvGraphicFramePr>
        <p:xfrm>
          <a:off x="5365750" y="3543300"/>
          <a:ext cx="36353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7" name="Equation" r:id="rId49" imgW="215640" imgH="177480" progId="Equation.DSMT4">
                  <p:embed/>
                </p:oleObj>
              </mc:Choice>
              <mc:Fallback>
                <p:oleObj name="Equation" r:id="rId49" imgW="215640" imgH="177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543300"/>
                        <a:ext cx="36353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30"/>
          <p:cNvGraphicFramePr>
            <a:graphicFrameLocks noChangeAspect="1"/>
          </p:cNvGraphicFramePr>
          <p:nvPr/>
        </p:nvGraphicFramePr>
        <p:xfrm>
          <a:off x="6977063" y="3538538"/>
          <a:ext cx="939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8" name="Equation" r:id="rId50" imgW="647640" imgH="177480" progId="Equation.DSMT4">
                  <p:embed/>
                </p:oleObj>
              </mc:Choice>
              <mc:Fallback>
                <p:oleObj name="Equation" r:id="rId50" imgW="647640" imgH="177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7063" y="3538538"/>
                        <a:ext cx="939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31"/>
          <p:cNvGraphicFramePr>
            <a:graphicFrameLocks noChangeAspect="1"/>
          </p:cNvGraphicFramePr>
          <p:nvPr/>
        </p:nvGraphicFramePr>
        <p:xfrm>
          <a:off x="7910513" y="3538538"/>
          <a:ext cx="38417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9" name="Equation" r:id="rId51" imgW="228600" imgH="203040" progId="Equation.DSMT4">
                  <p:embed/>
                </p:oleObj>
              </mc:Choice>
              <mc:Fallback>
                <p:oleObj name="Equation" r:id="rId51" imgW="228600" imgH="2030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0513" y="3538538"/>
                        <a:ext cx="384175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" name="Object 32"/>
          <p:cNvGraphicFramePr>
            <a:graphicFrameLocks noChangeAspect="1"/>
          </p:cNvGraphicFramePr>
          <p:nvPr/>
        </p:nvGraphicFramePr>
        <p:xfrm>
          <a:off x="1638300" y="2767013"/>
          <a:ext cx="2889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0" name="Equation" r:id="rId52" imgW="215640" imgH="177480" progId="Equation.DSMT4">
                  <p:embed/>
                </p:oleObj>
              </mc:Choice>
              <mc:Fallback>
                <p:oleObj name="Equation" r:id="rId52" imgW="215640" imgH="177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767013"/>
                        <a:ext cx="2889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" name="Object 33"/>
          <p:cNvGraphicFramePr>
            <a:graphicFrameLocks noChangeAspect="1"/>
          </p:cNvGraphicFramePr>
          <p:nvPr/>
        </p:nvGraphicFramePr>
        <p:xfrm>
          <a:off x="1898650" y="2709863"/>
          <a:ext cx="296863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1" name="Equation" r:id="rId53" imgW="228600" imgH="203040" progId="Equation.DSMT4">
                  <p:embed/>
                </p:oleObj>
              </mc:Choice>
              <mc:Fallback>
                <p:oleObj name="Equation" r:id="rId53" imgW="228600" imgH="20304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709863"/>
                        <a:ext cx="296863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6" name="Object 34"/>
          <p:cNvGraphicFramePr>
            <a:graphicFrameLocks noChangeAspect="1"/>
          </p:cNvGraphicFramePr>
          <p:nvPr/>
        </p:nvGraphicFramePr>
        <p:xfrm>
          <a:off x="4886325" y="4864100"/>
          <a:ext cx="12874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2" name="Equation" r:id="rId54" imgW="634680" imgH="177480" progId="Equation.DSMT4">
                  <p:embed/>
                </p:oleObj>
              </mc:Choice>
              <mc:Fallback>
                <p:oleObj name="Equation" r:id="rId54" imgW="634680" imgH="17748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4864100"/>
                        <a:ext cx="12874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7" name="Object 35"/>
          <p:cNvGraphicFramePr>
            <a:graphicFrameLocks noChangeAspect="1"/>
          </p:cNvGraphicFramePr>
          <p:nvPr/>
        </p:nvGraphicFramePr>
        <p:xfrm>
          <a:off x="6256338" y="4859338"/>
          <a:ext cx="1092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3" name="Equation" r:id="rId56" imgW="545760" imgH="203040" progId="Equation.DSMT4">
                  <p:embed/>
                </p:oleObj>
              </mc:Choice>
              <mc:Fallback>
                <p:oleObj name="Equation" r:id="rId56" imgW="545760" imgH="2030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4859338"/>
                        <a:ext cx="1092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8" name="Object 36"/>
          <p:cNvGraphicFramePr>
            <a:graphicFrameLocks noChangeAspect="1"/>
          </p:cNvGraphicFramePr>
          <p:nvPr/>
        </p:nvGraphicFramePr>
        <p:xfrm>
          <a:off x="3967163" y="4770438"/>
          <a:ext cx="9366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4" name="Equation" r:id="rId58" imgW="685800" imgH="406080" progId="Equation.DSMT4">
                  <p:embed/>
                </p:oleObj>
              </mc:Choice>
              <mc:Fallback>
                <p:oleObj name="Equation" r:id="rId58" imgW="685800" imgH="4060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163" y="4770438"/>
                        <a:ext cx="936625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9" name="Object 37"/>
          <p:cNvGraphicFramePr>
            <a:graphicFrameLocks noChangeAspect="1"/>
          </p:cNvGraphicFramePr>
          <p:nvPr/>
        </p:nvGraphicFramePr>
        <p:xfrm>
          <a:off x="4949825" y="4192588"/>
          <a:ext cx="12604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5" name="Equation" r:id="rId59" imgW="622080" imgH="177480" progId="Equation.DSMT4">
                  <p:embed/>
                </p:oleObj>
              </mc:Choice>
              <mc:Fallback>
                <p:oleObj name="Equation" r:id="rId59" imgW="622080" imgH="17748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4192588"/>
                        <a:ext cx="12604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0" name="Object 38"/>
          <p:cNvGraphicFramePr>
            <a:graphicFrameLocks noChangeAspect="1"/>
          </p:cNvGraphicFramePr>
          <p:nvPr/>
        </p:nvGraphicFramePr>
        <p:xfrm>
          <a:off x="6267450" y="4211638"/>
          <a:ext cx="762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6" name="Equation" r:id="rId61" imgW="380880" imgH="177480" progId="Equation.DSMT4">
                  <p:embed/>
                </p:oleObj>
              </mc:Choice>
              <mc:Fallback>
                <p:oleObj name="Equation" r:id="rId61" imgW="380880" imgH="17748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4211638"/>
                        <a:ext cx="762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1" name="Object 39"/>
          <p:cNvGraphicFramePr>
            <a:graphicFrameLocks noChangeAspect="1"/>
          </p:cNvGraphicFramePr>
          <p:nvPr/>
        </p:nvGraphicFramePr>
        <p:xfrm>
          <a:off x="3857625" y="4132263"/>
          <a:ext cx="1109663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7" name="Equation" r:id="rId63" imgW="812520" imgH="406080" progId="Equation.DSMT4">
                  <p:embed/>
                </p:oleObj>
              </mc:Choice>
              <mc:Fallback>
                <p:oleObj name="Equation" r:id="rId63" imgW="812520" imgH="4060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5" y="4132263"/>
                        <a:ext cx="1109663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" name="Object 40"/>
          <p:cNvGraphicFramePr>
            <a:graphicFrameLocks noChangeAspect="1"/>
          </p:cNvGraphicFramePr>
          <p:nvPr/>
        </p:nvGraphicFramePr>
        <p:xfrm>
          <a:off x="5908675" y="5324475"/>
          <a:ext cx="17018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8" name="Equation" r:id="rId64" imgW="850680" imgH="253800" progId="Equation.DSMT4">
                  <p:embed/>
                </p:oleObj>
              </mc:Choice>
              <mc:Fallback>
                <p:oleObj name="Equation" r:id="rId64" imgW="850680" imgH="2538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5" y="5324475"/>
                        <a:ext cx="17018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3" name="Object 41"/>
          <p:cNvGraphicFramePr>
            <a:graphicFrameLocks noChangeAspect="1"/>
          </p:cNvGraphicFramePr>
          <p:nvPr/>
        </p:nvGraphicFramePr>
        <p:xfrm>
          <a:off x="5907088" y="5875338"/>
          <a:ext cx="17018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9" name="Equation" r:id="rId66" imgW="850680" imgH="177480" progId="Equation.DSMT4">
                  <p:embed/>
                </p:oleObj>
              </mc:Choice>
              <mc:Fallback>
                <p:oleObj name="Equation" r:id="rId66" imgW="850680" imgH="1774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5875338"/>
                        <a:ext cx="17018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5-Point Star 49"/>
          <p:cNvSpPr/>
          <p:nvPr/>
        </p:nvSpPr>
        <p:spPr>
          <a:xfrm>
            <a:off x="1670050" y="2401888"/>
            <a:ext cx="174625" cy="166687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1" name="Sun 50"/>
          <p:cNvSpPr/>
          <p:nvPr/>
        </p:nvSpPr>
        <p:spPr>
          <a:xfrm>
            <a:off x="1947863" y="2409825"/>
            <a:ext cx="182562" cy="190500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9" grpId="0" animBg="1"/>
      <p:bldP spid="49" grpId="1" animBg="1"/>
      <p:bldP spid="57" grpId="0" animBg="1"/>
      <p:bldP spid="57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263"/>
            <a:ext cx="7467600" cy="62388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Challenge : Find the missing angles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331788" y="946150"/>
            <a:ext cx="2868612" cy="28844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" name="Straight Connector 6"/>
          <p:cNvCxnSpPr>
            <a:stCxn id="4" idx="3"/>
          </p:cNvCxnSpPr>
          <p:nvPr/>
        </p:nvCxnSpPr>
        <p:spPr>
          <a:xfrm rot="5400000" flipH="1" flipV="1">
            <a:off x="744538" y="2371725"/>
            <a:ext cx="1042988" cy="103028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30" idx="0"/>
          </p:cNvCxnSpPr>
          <p:nvPr/>
        </p:nvCxnSpPr>
        <p:spPr>
          <a:xfrm flipH="1" flipV="1">
            <a:off x="1765300" y="2365375"/>
            <a:ext cx="947738" cy="11049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30" idx="0"/>
          </p:cNvCxnSpPr>
          <p:nvPr/>
        </p:nvCxnSpPr>
        <p:spPr>
          <a:xfrm rot="16200000" flipH="1">
            <a:off x="758032" y="1513681"/>
            <a:ext cx="2444750" cy="146843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4" idx="3"/>
          </p:cNvCxnSpPr>
          <p:nvPr/>
        </p:nvCxnSpPr>
        <p:spPr>
          <a:xfrm rot="5400000">
            <a:off x="-177800" y="1954213"/>
            <a:ext cx="2382838" cy="5254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2689225" y="2200275"/>
          <a:ext cx="36353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4" imgW="228501" imgH="165028" progId="Equation.DSMT4">
                  <p:embed/>
                </p:oleObj>
              </mc:Choice>
              <mc:Fallback>
                <p:oleObj name="Equation" r:id="rId4" imgW="228501" imgH="165028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225" y="2200275"/>
                        <a:ext cx="363538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1484313" y="2509838"/>
          <a:ext cx="4032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Equation" r:id="rId6" imgW="253780" imgH="164957" progId="Equation.DSMT4">
                  <p:embed/>
                </p:oleObj>
              </mc:Choice>
              <mc:Fallback>
                <p:oleObj name="Equation" r:id="rId6" imgW="253780" imgH="164957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2509838"/>
                        <a:ext cx="4032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1146175" y="1377950"/>
          <a:ext cx="4032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Equation" r:id="rId8" imgW="253780" imgH="215713" progId="Equation.DSMT4">
                  <p:embed/>
                </p:oleObj>
              </mc:Choice>
              <mc:Fallback>
                <p:oleObj name="Equation" r:id="rId8" imgW="253780" imgH="215713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1377950"/>
                        <a:ext cx="4032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9"/>
          <p:cNvGraphicFramePr>
            <a:graphicFrameLocks noChangeAspect="1"/>
          </p:cNvGraphicFramePr>
          <p:nvPr/>
        </p:nvGraphicFramePr>
        <p:xfrm>
          <a:off x="1089025" y="792163"/>
          <a:ext cx="241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792163"/>
                        <a:ext cx="241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9"/>
          <p:cNvGraphicFramePr>
            <a:graphicFrameLocks noChangeAspect="1"/>
          </p:cNvGraphicFramePr>
          <p:nvPr/>
        </p:nvGraphicFramePr>
        <p:xfrm>
          <a:off x="523875" y="3395663"/>
          <a:ext cx="261938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12" imgW="164814" imgH="177492" progId="Equation.DSMT4">
                  <p:embed/>
                </p:oleObj>
              </mc:Choice>
              <mc:Fallback>
                <p:oleObj name="Equation" r:id="rId12" imgW="164814" imgH="17749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395663"/>
                        <a:ext cx="261938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9"/>
          <p:cNvGraphicFramePr>
            <a:graphicFrameLocks noChangeAspect="1"/>
          </p:cNvGraphicFramePr>
          <p:nvPr/>
        </p:nvGraphicFramePr>
        <p:xfrm>
          <a:off x="3176588" y="1839913"/>
          <a:ext cx="242887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Equation" r:id="rId14" imgW="152268" imgH="164957" progId="Equation.DSMT4">
                  <p:embed/>
                </p:oleObj>
              </mc:Choice>
              <mc:Fallback>
                <p:oleObj name="Equation" r:id="rId14" imgW="152268" imgH="164957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1839913"/>
                        <a:ext cx="242887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9"/>
          <p:cNvGraphicFramePr>
            <a:graphicFrameLocks noChangeAspect="1"/>
          </p:cNvGraphicFramePr>
          <p:nvPr/>
        </p:nvGraphicFramePr>
        <p:xfrm>
          <a:off x="1617663" y="2125663"/>
          <a:ext cx="2603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16" imgW="164814" imgH="177492" progId="Equation.DSMT4">
                  <p:embed/>
                </p:oleObj>
              </mc:Choice>
              <mc:Fallback>
                <p:oleObj name="Equation" r:id="rId16" imgW="164814" imgH="177492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125663"/>
                        <a:ext cx="26035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0"/>
          <p:cNvGraphicFramePr>
            <a:graphicFrameLocks noChangeAspect="1"/>
          </p:cNvGraphicFramePr>
          <p:nvPr/>
        </p:nvGraphicFramePr>
        <p:xfrm>
          <a:off x="3911600" y="1419225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18" imgW="901309" imgH="203112" progId="Equation.DSMT4">
                  <p:embed/>
                </p:oleObj>
              </mc:Choice>
              <mc:Fallback>
                <p:oleObj name="Equation" r:id="rId18" imgW="901309" imgH="203112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1419225"/>
                        <a:ext cx="1803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1"/>
          <p:cNvGraphicFramePr>
            <a:graphicFrameLocks noChangeAspect="1"/>
          </p:cNvGraphicFramePr>
          <p:nvPr/>
        </p:nvGraphicFramePr>
        <p:xfrm>
          <a:off x="3868738" y="2438400"/>
          <a:ext cx="1879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20" imgW="939392" imgH="203112" progId="Equation.DSMT4">
                  <p:embed/>
                </p:oleObj>
              </mc:Choice>
              <mc:Fallback>
                <p:oleObj name="Equation" r:id="rId20" imgW="939392" imgH="203112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2438400"/>
                        <a:ext cx="1879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4830763" y="1308100"/>
          <a:ext cx="5937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22" imgW="253780" imgH="215713" progId="Equation.DSMT4">
                  <p:embed/>
                </p:oleObj>
              </mc:Choice>
              <mc:Fallback>
                <p:oleObj name="Equation" r:id="rId22" imgW="253780" imgH="215713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1308100"/>
                        <a:ext cx="5937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22975" y="1403350"/>
            <a:ext cx="2590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Both contain arc CD</a:t>
            </a:r>
          </a:p>
        </p:txBody>
      </p:sp>
      <p:sp>
        <p:nvSpPr>
          <p:cNvPr id="30" name="Arc 29"/>
          <p:cNvSpPr/>
          <p:nvPr/>
        </p:nvSpPr>
        <p:spPr>
          <a:xfrm>
            <a:off x="331788" y="946150"/>
            <a:ext cx="2868612" cy="2882900"/>
          </a:xfrm>
          <a:prstGeom prst="arc">
            <a:avLst>
              <a:gd name="adj1" fmla="val 2926309"/>
              <a:gd name="adj2" fmla="val 8073463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4857750" y="2312988"/>
          <a:ext cx="5937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24" imgW="253780" imgH="215713" progId="Equation.DSMT4">
                  <p:embed/>
                </p:oleObj>
              </mc:Choice>
              <mc:Fallback>
                <p:oleObj name="Equation" r:id="rId24" imgW="253780" imgH="215713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2312988"/>
                        <a:ext cx="5937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954713" y="2359025"/>
            <a:ext cx="29305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Central angle is double</a:t>
            </a:r>
            <a:br>
              <a:rPr lang="en-CA" sz="2100"/>
            </a:br>
            <a:r>
              <a:rPr lang="en-CA" sz="2100"/>
              <a:t>the inscribed angle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41363" y="2049463"/>
            <a:ext cx="2459037" cy="13398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0" idx="0"/>
          </p:cNvCxnSpPr>
          <p:nvPr/>
        </p:nvCxnSpPr>
        <p:spPr>
          <a:xfrm flipV="1">
            <a:off x="2713038" y="2081213"/>
            <a:ext cx="471487" cy="13890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84" name="Object 9"/>
          <p:cNvGraphicFramePr>
            <a:graphicFrameLocks noChangeAspect="1"/>
          </p:cNvGraphicFramePr>
          <p:nvPr/>
        </p:nvGraphicFramePr>
        <p:xfrm>
          <a:off x="2678113" y="3443288"/>
          <a:ext cx="28416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26" imgW="177492" imgH="164814" progId="Equation.DSMT4">
                  <p:embed/>
                </p:oleObj>
              </mc:Choice>
              <mc:Fallback>
                <p:oleObj name="Equation" r:id="rId26" imgW="177492" imgH="164814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443288"/>
                        <a:ext cx="284162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Oval 72"/>
          <p:cNvSpPr/>
          <p:nvPr/>
        </p:nvSpPr>
        <p:spPr>
          <a:xfrm>
            <a:off x="5195888" y="3686175"/>
            <a:ext cx="2520950" cy="2520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4" name="Oval 73"/>
          <p:cNvSpPr/>
          <p:nvPr/>
        </p:nvSpPr>
        <p:spPr>
          <a:xfrm>
            <a:off x="6394450" y="4887913"/>
            <a:ext cx="71438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5" name="Straight Connector 74"/>
          <p:cNvCxnSpPr>
            <a:endCxn id="74" idx="5"/>
          </p:cNvCxnSpPr>
          <p:nvPr/>
        </p:nvCxnSpPr>
        <p:spPr>
          <a:xfrm rot="16200000" flipV="1">
            <a:off x="6149975" y="5253038"/>
            <a:ext cx="1133475" cy="5238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6596857" y="5014119"/>
            <a:ext cx="1452562" cy="6731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9"/>
          <p:cNvGraphicFramePr>
            <a:graphicFrameLocks noChangeAspect="1"/>
          </p:cNvGraphicFramePr>
          <p:nvPr/>
        </p:nvGraphicFramePr>
        <p:xfrm>
          <a:off x="6297613" y="3409950"/>
          <a:ext cx="306387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28" imgW="164814" imgH="177492" progId="Equation.DSMT4">
                  <p:embed/>
                </p:oleObj>
              </mc:Choice>
              <mc:Fallback>
                <p:oleObj name="Equation" r:id="rId28" imgW="164814" imgH="177492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3409950"/>
                        <a:ext cx="306387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0"/>
          <p:cNvGraphicFramePr>
            <a:graphicFrameLocks noChangeAspect="1"/>
          </p:cNvGraphicFramePr>
          <p:nvPr/>
        </p:nvGraphicFramePr>
        <p:xfrm>
          <a:off x="5233988" y="5708650"/>
          <a:ext cx="3063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30" imgW="164885" imgH="164885" progId="Equation.DSMT4">
                  <p:embed/>
                </p:oleObj>
              </mc:Choice>
              <mc:Fallback>
                <p:oleObj name="Equation" r:id="rId30" imgW="164885" imgH="164885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988" y="5708650"/>
                        <a:ext cx="30638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1"/>
          <p:cNvGraphicFramePr>
            <a:graphicFrameLocks noChangeAspect="1"/>
          </p:cNvGraphicFramePr>
          <p:nvPr/>
        </p:nvGraphicFramePr>
        <p:xfrm>
          <a:off x="6889750" y="6080125"/>
          <a:ext cx="32861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32" imgW="177492" imgH="164814" progId="Equation.DSMT4">
                  <p:embed/>
                </p:oleObj>
              </mc:Choice>
              <mc:Fallback>
                <p:oleObj name="Equation" r:id="rId32" imgW="177492" imgH="164814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0" y="6080125"/>
                        <a:ext cx="32861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Straight Connector 83"/>
          <p:cNvCxnSpPr/>
          <p:nvPr/>
        </p:nvCxnSpPr>
        <p:spPr>
          <a:xfrm rot="10800000">
            <a:off x="5487988" y="5746750"/>
            <a:ext cx="1497012" cy="3444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4" idx="3"/>
          </p:cNvCxnSpPr>
          <p:nvPr/>
        </p:nvCxnSpPr>
        <p:spPr>
          <a:xfrm rot="5400000">
            <a:off x="5546725" y="4887913"/>
            <a:ext cx="796925" cy="9175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73" idx="0"/>
          </p:cNvCxnSpPr>
          <p:nvPr/>
        </p:nvCxnSpPr>
        <p:spPr>
          <a:xfrm rot="16200000" flipH="1" flipV="1">
            <a:off x="4950619" y="4221956"/>
            <a:ext cx="2041525" cy="9699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3" idx="0"/>
          </p:cNvCxnSpPr>
          <p:nvPr/>
        </p:nvCxnSpPr>
        <p:spPr>
          <a:xfrm rot="16200000" flipH="1">
            <a:off x="5515769" y="4626769"/>
            <a:ext cx="2403475" cy="522287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5478463" y="4614863"/>
            <a:ext cx="2190750" cy="1138237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297613" y="4629150"/>
          <a:ext cx="3048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34" imgW="164814" imgH="177492" progId="Equation.DSMT4">
                  <p:embed/>
                </p:oleObj>
              </mc:Choice>
              <mc:Fallback>
                <p:oleObj name="Equation" r:id="rId34" imgW="164814" imgH="177492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4629150"/>
                        <a:ext cx="3048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658100" y="4373563"/>
          <a:ext cx="2825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36" imgW="152268" imgH="164957" progId="Equation.DSMT4">
                  <p:embed/>
                </p:oleObj>
              </mc:Choice>
              <mc:Fallback>
                <p:oleObj name="Equation" r:id="rId36" imgW="152268" imgH="164957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4373563"/>
                        <a:ext cx="282575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0" name="Straight Connector 109"/>
          <p:cNvCxnSpPr/>
          <p:nvPr/>
        </p:nvCxnSpPr>
        <p:spPr>
          <a:xfrm>
            <a:off x="7232650" y="5295900"/>
            <a:ext cx="192088" cy="1079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>
            <a:off x="6219032" y="5915818"/>
            <a:ext cx="215900" cy="4286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7118350" y="4759325"/>
          <a:ext cx="3841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Equation" r:id="rId38" imgW="241091" imgH="215713" progId="Equation.DSMT4">
                  <p:embed/>
                </p:oleObj>
              </mc:Choice>
              <mc:Fallback>
                <p:oleObj name="Equation" r:id="rId38" imgW="241091" imgH="215713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4759325"/>
                        <a:ext cx="38417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6134100" y="5003800"/>
          <a:ext cx="3841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Equation" r:id="rId40" imgW="241091" imgH="177646" progId="Equation.DSMT4">
                  <p:embed/>
                </p:oleObj>
              </mc:Choice>
              <mc:Fallback>
                <p:oleObj name="Equation" r:id="rId40" imgW="241091" imgH="177646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5003800"/>
                        <a:ext cx="38417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4730750" y="4984750"/>
          <a:ext cx="404813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Equation" r:id="rId42" imgW="253780" imgH="164957" progId="Equation.DSMT4">
                  <p:embed/>
                </p:oleObj>
              </mc:Choice>
              <mc:Fallback>
                <p:oleObj name="Equation" r:id="rId42" imgW="253780" imgH="164957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4984750"/>
                        <a:ext cx="404813" cy="26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Freeform 118"/>
          <p:cNvSpPr/>
          <p:nvPr/>
        </p:nvSpPr>
        <p:spPr>
          <a:xfrm>
            <a:off x="5130800" y="5022850"/>
            <a:ext cx="896938" cy="490538"/>
          </a:xfrm>
          <a:custGeom>
            <a:avLst/>
            <a:gdLst>
              <a:gd name="connsiteX0" fmla="*/ 0 w 896204"/>
              <a:gd name="connsiteY0" fmla="*/ 81887 h 491320"/>
              <a:gd name="connsiteX1" fmla="*/ 777923 w 896204"/>
              <a:gd name="connsiteY1" fmla="*/ 68239 h 491320"/>
              <a:gd name="connsiteX2" fmla="*/ 709684 w 896204"/>
              <a:gd name="connsiteY2" fmla="*/ 491320 h 49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204" h="491320">
                <a:moveTo>
                  <a:pt x="0" y="81887"/>
                </a:moveTo>
                <a:cubicBezTo>
                  <a:pt x="329821" y="40943"/>
                  <a:pt x="659642" y="0"/>
                  <a:pt x="777923" y="68239"/>
                </a:cubicBezTo>
                <a:cubicBezTo>
                  <a:pt x="896204" y="136478"/>
                  <a:pt x="802944" y="313899"/>
                  <a:pt x="709684" y="491320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405" name="Object 40"/>
          <p:cNvGraphicFramePr>
            <a:graphicFrameLocks noChangeAspect="1"/>
          </p:cNvGraphicFramePr>
          <p:nvPr/>
        </p:nvGraphicFramePr>
        <p:xfrm>
          <a:off x="252413" y="4610100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44" imgW="926698" imgH="203112" progId="Equation.DSMT4">
                  <p:embed/>
                </p:oleObj>
              </mc:Choice>
              <mc:Fallback>
                <p:oleObj name="Equation" r:id="rId44" imgW="926698" imgH="203112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610100"/>
                        <a:ext cx="1854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6" name="Object 41"/>
          <p:cNvGraphicFramePr>
            <a:graphicFrameLocks noChangeAspect="1"/>
          </p:cNvGraphicFramePr>
          <p:nvPr/>
        </p:nvGraphicFramePr>
        <p:xfrm>
          <a:off x="234950" y="5364163"/>
          <a:ext cx="187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46" imgW="939392" imgH="495085" progId="Equation.DSMT4">
                  <p:embed/>
                </p:oleObj>
              </mc:Choice>
              <mc:Fallback>
                <p:oleObj name="Equation" r:id="rId46" imgW="939392" imgH="495085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5364163"/>
                        <a:ext cx="187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2" name="Object 9"/>
          <p:cNvGraphicFramePr>
            <a:graphicFrameLocks noChangeAspect="1"/>
          </p:cNvGraphicFramePr>
          <p:nvPr/>
        </p:nvGraphicFramePr>
        <p:xfrm>
          <a:off x="1198563" y="4498975"/>
          <a:ext cx="5937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48" imgW="253780" imgH="215713" progId="Equation.DSMT4">
                  <p:embed/>
                </p:oleObj>
              </mc:Choice>
              <mc:Fallback>
                <p:oleObj name="Equation" r:id="rId48" imgW="253780" imgH="215713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4498975"/>
                        <a:ext cx="5937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2012950" y="4408488"/>
            <a:ext cx="29305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/>
              <a:t>Central angle is double</a:t>
            </a:r>
            <a:br>
              <a:rPr lang="en-CA" sz="2100"/>
            </a:br>
            <a:r>
              <a:rPr lang="en-CA" sz="2100"/>
              <a:t>the inscribed angle</a:t>
            </a:r>
          </a:p>
        </p:txBody>
      </p:sp>
      <p:graphicFrame>
        <p:nvGraphicFramePr>
          <p:cNvPr id="28673" name="Object 9"/>
          <p:cNvGraphicFramePr>
            <a:graphicFrameLocks noChangeAspect="1"/>
          </p:cNvGraphicFramePr>
          <p:nvPr/>
        </p:nvGraphicFramePr>
        <p:xfrm>
          <a:off x="1223963" y="5246688"/>
          <a:ext cx="5937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50" imgW="253780" imgH="215713" progId="Equation.DSMT4">
                  <p:embed/>
                </p:oleObj>
              </mc:Choice>
              <mc:Fallback>
                <p:oleObj name="Equation" r:id="rId50" imgW="253780" imgH="215713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5246688"/>
                        <a:ext cx="5937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4" name="Object 9"/>
          <p:cNvGraphicFramePr>
            <a:graphicFrameLocks noChangeAspect="1"/>
          </p:cNvGraphicFramePr>
          <p:nvPr/>
        </p:nvGraphicFramePr>
        <p:xfrm>
          <a:off x="2212975" y="5297488"/>
          <a:ext cx="14239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52" imgW="609336" imgH="215806" progId="Equation.DSMT4">
                  <p:embed/>
                </p:oleObj>
              </mc:Choice>
              <mc:Fallback>
                <p:oleObj name="Equation" r:id="rId52" imgW="609336" imgH="215806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5297488"/>
                        <a:ext cx="142398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23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2438" y="1352550"/>
            <a:ext cx="2881312" cy="287972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847850" y="2759075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>
            <a:stCxn id="5" idx="3"/>
            <a:endCxn id="4" idx="3"/>
          </p:cNvCxnSpPr>
          <p:nvPr/>
        </p:nvCxnSpPr>
        <p:spPr>
          <a:xfrm rot="5400000">
            <a:off x="871538" y="2824163"/>
            <a:ext cx="989012" cy="982662"/>
          </a:xfrm>
          <a:prstGeom prst="line">
            <a:avLst/>
          </a:prstGeom>
          <a:ln w="317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5"/>
          </p:cNvCxnSpPr>
          <p:nvPr/>
        </p:nvCxnSpPr>
        <p:spPr>
          <a:xfrm rot="16200000" flipH="1">
            <a:off x="2275682" y="2453481"/>
            <a:ext cx="577850" cy="1312863"/>
          </a:xfrm>
          <a:prstGeom prst="line">
            <a:avLst/>
          </a:prstGeom>
          <a:ln w="317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0"/>
          </p:cNvCxnSpPr>
          <p:nvPr/>
        </p:nvCxnSpPr>
        <p:spPr>
          <a:xfrm rot="16200000" flipV="1">
            <a:off x="1526381" y="1718469"/>
            <a:ext cx="2046288" cy="13144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0"/>
            <a:endCxn id="4" idx="3"/>
          </p:cNvCxnSpPr>
          <p:nvPr/>
        </p:nvCxnSpPr>
        <p:spPr>
          <a:xfrm rot="16200000" flipH="1" flipV="1">
            <a:off x="154782" y="2072481"/>
            <a:ext cx="2457450" cy="101758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73088" y="3773488"/>
          <a:ext cx="3302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3773488"/>
                        <a:ext cx="33020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217863" y="3343275"/>
          <a:ext cx="258762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7863" y="3343275"/>
                        <a:ext cx="258762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84200" y="1570038"/>
          <a:ext cx="29845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570038"/>
                        <a:ext cx="298450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758950" y="2497138"/>
          <a:ext cx="2794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2497138"/>
                        <a:ext cx="2794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0"/>
          <p:cNvGraphicFramePr>
            <a:graphicFrameLocks noChangeAspect="1"/>
          </p:cNvGraphicFramePr>
          <p:nvPr/>
        </p:nvGraphicFramePr>
        <p:xfrm>
          <a:off x="1730375" y="1073150"/>
          <a:ext cx="3222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Equation" r:id="rId12" imgW="177480" imgH="164880" progId="Equation.DSMT4">
                  <p:embed/>
                </p:oleObj>
              </mc:Choice>
              <mc:Fallback>
                <p:oleObj name="Equation" r:id="rId12" imgW="177480" imgH="164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1073150"/>
                        <a:ext cx="322263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>
            <a:stCxn id="4" idx="1"/>
          </p:cNvCxnSpPr>
          <p:nvPr/>
        </p:nvCxnSpPr>
        <p:spPr>
          <a:xfrm rot="16200000" flipH="1">
            <a:off x="1227932" y="1420019"/>
            <a:ext cx="1625600" cy="23320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1"/>
          </p:cNvCxnSpPr>
          <p:nvPr/>
        </p:nvCxnSpPr>
        <p:spPr>
          <a:xfrm rot="16200000" flipH="1" flipV="1">
            <a:off x="-150019" y="2783682"/>
            <a:ext cx="2035175" cy="1428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1958181" y="2135982"/>
            <a:ext cx="1884363" cy="64135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87376" y="1801812"/>
            <a:ext cx="2265362" cy="171926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5" name="Object 13"/>
          <p:cNvGraphicFramePr>
            <a:graphicFrameLocks noChangeAspect="1"/>
          </p:cNvGraphicFramePr>
          <p:nvPr/>
        </p:nvGraphicFramePr>
        <p:xfrm>
          <a:off x="2613025" y="1289050"/>
          <a:ext cx="2984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Equation" r:id="rId14" imgW="164880" imgH="164880" progId="Equation.DSMT4">
                  <p:embed/>
                </p:oleObj>
              </mc:Choice>
              <mc:Fallback>
                <p:oleObj name="Equation" r:id="rId14" imgW="164880" imgH="164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1289050"/>
                        <a:ext cx="298450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 rot="10800000" flipV="1">
            <a:off x="887413" y="3398838"/>
            <a:ext cx="2319337" cy="409575"/>
          </a:xfrm>
          <a:prstGeom prst="line">
            <a:avLst/>
          </a:prstGeom>
          <a:ln w="412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5" name="TextBox 42"/>
          <p:cNvSpPr txBox="1">
            <a:spLocks noChangeArrowheads="1"/>
          </p:cNvSpPr>
          <p:nvPr/>
        </p:nvSpPr>
        <p:spPr bwMode="auto">
          <a:xfrm>
            <a:off x="3575050" y="504825"/>
            <a:ext cx="1216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b="1">
                <a:latin typeface="Century Schoolbook" pitchFamily="18" charset="0"/>
              </a:rPr>
              <a:t>Given:</a:t>
            </a:r>
          </a:p>
        </p:txBody>
      </p:sp>
      <p:graphicFrame>
        <p:nvGraphicFramePr>
          <p:cNvPr id="2056" name="Object 14"/>
          <p:cNvGraphicFramePr>
            <a:graphicFrameLocks noChangeAspect="1"/>
          </p:cNvGraphicFramePr>
          <p:nvPr/>
        </p:nvGraphicFramePr>
        <p:xfrm>
          <a:off x="4837113" y="511175"/>
          <a:ext cx="32146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Equation" r:id="rId16" imgW="1777680" imgH="253800" progId="Equation.DSMT4">
                  <p:embed/>
                </p:oleObj>
              </mc:Choice>
              <mc:Fallback>
                <p:oleObj name="Equation" r:id="rId16" imgW="177768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113" y="511175"/>
                        <a:ext cx="32146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5"/>
          <p:cNvGraphicFramePr>
            <a:graphicFrameLocks noChangeAspect="1"/>
          </p:cNvGraphicFramePr>
          <p:nvPr/>
        </p:nvGraphicFramePr>
        <p:xfrm>
          <a:off x="3665538" y="1177925"/>
          <a:ext cx="28241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1" name="Equation" r:id="rId18" imgW="1562040" imgH="177480" progId="Equation.DSMT4">
                  <p:embed/>
                </p:oleObj>
              </mc:Choice>
              <mc:Fallback>
                <p:oleObj name="Equation" r:id="rId18" imgW="1562040" imgH="177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1177925"/>
                        <a:ext cx="2824162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6"/>
          <p:cNvGraphicFramePr>
            <a:graphicFrameLocks noChangeAspect="1"/>
          </p:cNvGraphicFramePr>
          <p:nvPr/>
        </p:nvGraphicFramePr>
        <p:xfrm>
          <a:off x="1733550" y="2879725"/>
          <a:ext cx="3048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Equation" r:id="rId20" imgW="126720" imgH="139680" progId="Equation.DSMT4">
                  <p:embed/>
                </p:oleObj>
              </mc:Choice>
              <mc:Fallback>
                <p:oleObj name="Equation" r:id="rId20" imgW="126720" imgH="1396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2879725"/>
                        <a:ext cx="3048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7"/>
          <p:cNvGraphicFramePr>
            <a:graphicFrameLocks noChangeAspect="1"/>
          </p:cNvGraphicFramePr>
          <p:nvPr/>
        </p:nvGraphicFramePr>
        <p:xfrm>
          <a:off x="857250" y="1911350"/>
          <a:ext cx="412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3" name="Equation" r:id="rId22" imgW="228600" imgH="241200" progId="Equation.DSMT4">
                  <p:embed/>
                </p:oleObj>
              </mc:Choice>
              <mc:Fallback>
                <p:oleObj name="Equation" r:id="rId22" imgW="228600" imgH="241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911350"/>
                        <a:ext cx="412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8"/>
          <p:cNvGraphicFramePr>
            <a:graphicFrameLocks noChangeAspect="1"/>
          </p:cNvGraphicFramePr>
          <p:nvPr/>
        </p:nvGraphicFramePr>
        <p:xfrm>
          <a:off x="1728788" y="1527175"/>
          <a:ext cx="412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Equation" r:id="rId24" imgW="228600" imgH="241200" progId="Equation.DSMT4">
                  <p:embed/>
                </p:oleObj>
              </mc:Choice>
              <mc:Fallback>
                <p:oleObj name="Equation" r:id="rId24" imgW="228600" imgH="241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1527175"/>
                        <a:ext cx="412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9"/>
          <p:cNvGraphicFramePr>
            <a:graphicFrameLocks noChangeAspect="1"/>
          </p:cNvGraphicFramePr>
          <p:nvPr/>
        </p:nvGraphicFramePr>
        <p:xfrm>
          <a:off x="2339975" y="1716088"/>
          <a:ext cx="412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Equation" r:id="rId25" imgW="228600" imgH="241200" progId="Equation.DSMT4">
                  <p:embed/>
                </p:oleObj>
              </mc:Choice>
              <mc:Fallback>
                <p:oleObj name="Equation" r:id="rId25" imgW="228600" imgH="241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716088"/>
                        <a:ext cx="412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20"/>
          <p:cNvGraphicFramePr>
            <a:graphicFrameLocks noChangeAspect="1"/>
          </p:cNvGraphicFramePr>
          <p:nvPr/>
        </p:nvGraphicFramePr>
        <p:xfrm>
          <a:off x="3746500" y="3009900"/>
          <a:ext cx="31226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Equation" r:id="rId26" imgW="1726920" imgH="215640" progId="Equation.DSMT4">
                  <p:embed/>
                </p:oleObj>
              </mc:Choice>
              <mc:Fallback>
                <p:oleObj name="Equation" r:id="rId26" imgW="1726920" imgH="2156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3009900"/>
                        <a:ext cx="3122613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21"/>
          <p:cNvGraphicFramePr>
            <a:graphicFrameLocks noChangeAspect="1"/>
          </p:cNvGraphicFramePr>
          <p:nvPr/>
        </p:nvGraphicFramePr>
        <p:xfrm>
          <a:off x="3748088" y="3654425"/>
          <a:ext cx="459263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Equation" r:id="rId28" imgW="2539800" imgH="457200" progId="Equation.DSMT4">
                  <p:embed/>
                </p:oleObj>
              </mc:Choice>
              <mc:Fallback>
                <p:oleObj name="Equation" r:id="rId28" imgW="2539800" imgH="457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8" y="3654425"/>
                        <a:ext cx="4592637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TextBox 51"/>
          <p:cNvSpPr txBox="1">
            <a:spLocks noChangeArrowheads="1"/>
          </p:cNvSpPr>
          <p:nvPr/>
        </p:nvSpPr>
        <p:spPr bwMode="auto">
          <a:xfrm>
            <a:off x="3643313" y="1582738"/>
            <a:ext cx="4621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entury Schoolbook" pitchFamily="18" charset="0"/>
              </a:rPr>
              <a:t>All inscribed angles from the same(equal)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chord must be the same</a:t>
            </a:r>
          </a:p>
        </p:txBody>
      </p:sp>
      <p:pic>
        <p:nvPicPr>
          <p:cNvPr id="2077" name="Picture 52" descr="rabbit ears.png"/>
          <p:cNvPicPr>
            <a:picLocks noChangeAspect="1"/>
          </p:cNvPicPr>
          <p:nvPr/>
        </p:nvPicPr>
        <p:blipFill>
          <a:blip r:embed="rId30" cstate="print"/>
          <a:srcRect b="23958"/>
          <a:stretch>
            <a:fillRect/>
          </a:stretch>
        </p:blipFill>
        <p:spPr bwMode="auto">
          <a:xfrm>
            <a:off x="1495425" y="4818063"/>
            <a:ext cx="1589088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" name="TextBox 53"/>
          <p:cNvSpPr txBox="1">
            <a:spLocks noChangeArrowheads="1"/>
          </p:cNvSpPr>
          <p:nvPr/>
        </p:nvSpPr>
        <p:spPr bwMode="auto">
          <a:xfrm>
            <a:off x="3275013" y="5718175"/>
            <a:ext cx="191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latin typeface="Century Schoolbook" pitchFamily="18" charset="0"/>
              </a:rPr>
              <a:t>Rabbit Ears!!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7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5dd3b5eab04799935286d652a75b776e2b83c"/>
  <p:tag name="ISPRING_SCORM_PASSING_SCORE" val="100.0000000000"/>
  <p:tag name="GENSWF_OUTPUT_FILE_NAME" val="m9pch8b"/>
  <p:tag name="ISPRING_RESOURCE_PATHS_HASH_2" val="bfd7b69eed151cb29b16fa26cdc2110c0e6478c"/>
  <p:tag name="ISPRING_ULTRA_SCORM_COURSE_ID" val="EECEE18A-B805-498B-A6CF-9F2BB9A0BA42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8.3B Angle Properties in a Circle Part 2"/>
  <p:tag name="ISPRING_RESOURCE_PATHS_HASH_PRESENTER" val="dc849b9e45d684b4df86efa75ece8ec4fd447b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343</Words>
  <Application>Microsoft Office PowerPoint</Application>
  <PresentationFormat>On-screen Show (4:3)</PresentationFormat>
  <Paragraphs>55</Paragraphs>
  <Slides>10</Slides>
  <Notes>10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8.2B (Part 2)  Angle Properties in a Circle</vt:lpstr>
      <vt:lpstr>Review: Circle Properties #1 and #2</vt:lpstr>
      <vt:lpstr>PowerPoint Presentation</vt:lpstr>
      <vt:lpstr>Practice: Find the missing angles</vt:lpstr>
      <vt:lpstr>PowerPoint Presentation</vt:lpstr>
      <vt:lpstr>PowerPoint Presentation</vt:lpstr>
      <vt:lpstr>I)  Proving Angle Properties:</vt:lpstr>
      <vt:lpstr>Challenge : Find the missing angles</vt:lpstr>
      <vt:lpstr>PowerPoint Presentation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8.3B Angle Properties in a Circle Part 2</dc:title>
  <dc:creator>Danny Young</dc:creator>
  <cp:lastModifiedBy>Danny Young</cp:lastModifiedBy>
  <cp:revision>40</cp:revision>
  <dcterms:created xsi:type="dcterms:W3CDTF">2013-04-23T03:51:14Z</dcterms:created>
  <dcterms:modified xsi:type="dcterms:W3CDTF">2015-03-14T18:29:36Z</dcterms:modified>
</cp:coreProperties>
</file>